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16;p57" descr="Google Shape;16;p5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Title Text"/>
          <p:cNvSpPr txBox="1"/>
          <p:nvPr>
            <p:ph type="title"/>
          </p:nvPr>
        </p:nvSpPr>
        <p:spPr>
          <a:xfrm>
            <a:off x="5942028" y="4276130"/>
            <a:ext cx="4380323" cy="702795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defRPr sz="32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quarter" idx="1"/>
          </p:nvPr>
        </p:nvSpPr>
        <p:spPr>
          <a:xfrm>
            <a:off x="5942028" y="4901938"/>
            <a:ext cx="4380323" cy="580570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buSzTx/>
              <a:buFontTx/>
              <a:buNone/>
              <a:defRPr sz="2400">
                <a:solidFill>
                  <a:srgbClr val="7F7F7F"/>
                </a:solidFill>
              </a:defRPr>
            </a:lvl1pPr>
            <a:lvl2pPr marL="228600" indent="0">
              <a:buSzTx/>
              <a:buFontTx/>
              <a:buNone/>
              <a:defRPr sz="2400">
                <a:solidFill>
                  <a:srgbClr val="7F7F7F"/>
                </a:solidFill>
              </a:defRPr>
            </a:lvl2pPr>
            <a:lvl3pPr marL="228600" indent="0">
              <a:buSzTx/>
              <a:buFontTx/>
              <a:buNone/>
              <a:defRPr sz="2400">
                <a:solidFill>
                  <a:srgbClr val="7F7F7F"/>
                </a:solidFill>
              </a:defRPr>
            </a:lvl3pPr>
            <a:lvl4pPr marL="228600" indent="0">
              <a:buSzTx/>
              <a:buFontTx/>
              <a:buNone/>
              <a:defRPr sz="2400">
                <a:solidFill>
                  <a:srgbClr val="7F7F7F"/>
                </a:solidFill>
              </a:defRPr>
            </a:lvl4pPr>
            <a:lvl5pPr marL="228600" indent="0">
              <a:buSzTx/>
              <a:buFontTx/>
              <a:buNone/>
              <a:defRPr sz="2400">
                <a:solidFill>
                  <a:srgbClr val="7F7F7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xfrm>
            <a:off x="8478981" y="6232200"/>
            <a:ext cx="258620" cy="24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24;p61" descr="Google Shape;24;p61"/>
          <p:cNvPicPr>
            <a:picLocks noChangeAspect="1"/>
          </p:cNvPicPr>
          <p:nvPr/>
        </p:nvPicPr>
        <p:blipFill>
          <a:blip r:embed="rId2">
            <a:extLst/>
          </a:blip>
          <a:srcRect l="30418" t="0" r="0" b="31202"/>
          <a:stretch>
            <a:fillRect/>
          </a:stretch>
        </p:blipFill>
        <p:spPr>
          <a:xfrm>
            <a:off x="-3" y="5351495"/>
            <a:ext cx="1676406" cy="15253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Google Shape;25;p61" descr="Google Shape;25;p61"/>
          <p:cNvPicPr>
            <a:picLocks noChangeAspect="1"/>
          </p:cNvPicPr>
          <p:nvPr/>
        </p:nvPicPr>
        <p:blipFill>
          <a:blip r:embed="rId3">
            <a:extLst/>
          </a:blip>
          <a:srcRect l="56598" t="72548" r="0" b="0"/>
          <a:stretch>
            <a:fillRect/>
          </a:stretch>
        </p:blipFill>
        <p:spPr>
          <a:xfrm>
            <a:off x="0" y="-1"/>
            <a:ext cx="12192000" cy="83820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Title Text"/>
          <p:cNvSpPr txBox="1"/>
          <p:nvPr>
            <p:ph type="title"/>
          </p:nvPr>
        </p:nvSpPr>
        <p:spPr>
          <a:xfrm>
            <a:off x="0" y="9427"/>
            <a:ext cx="12192000" cy="838204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xfrm>
            <a:off x="8478981" y="6232200"/>
            <a:ext cx="258620" cy="24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20;p58" descr="Google Shape;20;p58"/>
          <p:cNvPicPr>
            <a:picLocks noChangeAspect="1"/>
          </p:cNvPicPr>
          <p:nvPr/>
        </p:nvPicPr>
        <p:blipFill>
          <a:blip r:embed="rId2">
            <a:extLst/>
          </a:blip>
          <a:srcRect l="56598" t="0" r="0" b="0"/>
          <a:stretch>
            <a:fillRect/>
          </a:stretch>
        </p:blipFill>
        <p:spPr>
          <a:xfrm>
            <a:off x="-2" y="0"/>
            <a:ext cx="536359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Google Shape;21;p58"/>
          <p:cNvSpPr/>
          <p:nvPr/>
        </p:nvSpPr>
        <p:spPr>
          <a:xfrm>
            <a:off x="0" y="3388936"/>
            <a:ext cx="5362803" cy="8201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14" name="Title Text"/>
          <p:cNvSpPr txBox="1"/>
          <p:nvPr>
            <p:ph type="title"/>
          </p:nvPr>
        </p:nvSpPr>
        <p:spPr>
          <a:xfrm>
            <a:off x="-783" y="3388936"/>
            <a:ext cx="5363587" cy="820135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defRPr sz="3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8478981" y="6232200"/>
            <a:ext cx="258620" cy="2483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9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90" cy="823915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0">
              <a:buSzTx/>
              <a:buFontTx/>
              <a:buNone/>
              <a:defRPr b="1" sz="2400"/>
            </a:lvl2pPr>
            <a:lvl3pPr marL="0" indent="0">
              <a:buSzTx/>
              <a:buFontTx/>
              <a:buNone/>
              <a:defRPr b="1" sz="2400"/>
            </a:lvl3pPr>
            <a:lvl4pPr marL="0" indent="0">
              <a:buSzTx/>
              <a:buFontTx/>
              <a:buNone/>
              <a:defRPr b="1" sz="2400"/>
            </a:lvl4pPr>
            <a:lvl5pPr marL="0" indent="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839786" y="2057400"/>
            <a:ext cx="3932242" cy="3811588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21"/>
          </p:nvPr>
        </p:nvSpPr>
        <p:spPr>
          <a:xfrm>
            <a:off x="5183187" y="987425"/>
            <a:ext cx="6172203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95181" y="6414762"/>
            <a:ext cx="258620" cy="24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7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Relationship Id="rId4" Type="http://schemas.openxmlformats.org/officeDocument/2006/relationships/image" Target="../media/image13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jpe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jpe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jpeg"/><Relationship Id="rId3" Type="http://schemas.openxmlformats.org/officeDocument/2006/relationships/image" Target="../media/image18.png"/><Relationship Id="rId4" Type="http://schemas.openxmlformats.org/officeDocument/2006/relationships/image" Target="../media/image15.jpe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"/>
          <p:cNvSpPr txBox="1"/>
          <p:nvPr>
            <p:ph type="title"/>
          </p:nvPr>
        </p:nvSpPr>
        <p:spPr>
          <a:xfrm>
            <a:off x="5942028" y="4165598"/>
            <a:ext cx="4500194" cy="813325"/>
          </a:xfrm>
          <a:prstGeom prst="rect">
            <a:avLst/>
          </a:prstGeom>
        </p:spPr>
        <p:txBody>
          <a:bodyPr/>
          <a:lstStyle>
            <a:lvl1pPr defTabSz="777240">
              <a:defRPr sz="2400"/>
            </a:lvl1pPr>
          </a:lstStyle>
          <a:p>
            <a:pPr/>
            <a:r>
              <a:t>Digital Gift Card: Product Ideation &amp; Modality </a:t>
            </a:r>
          </a:p>
        </p:txBody>
      </p:sp>
      <p:sp>
        <p:nvSpPr>
          <p:cNvPr id="125" name="Subtitle 2"/>
          <p:cNvSpPr txBox="1"/>
          <p:nvPr>
            <p:ph type="body" sz="quarter" idx="1"/>
          </p:nvPr>
        </p:nvSpPr>
        <p:spPr>
          <a:xfrm>
            <a:off x="5942028" y="4901936"/>
            <a:ext cx="4380323" cy="580573"/>
          </a:xfrm>
          <a:prstGeom prst="rect">
            <a:avLst/>
          </a:prstGeom>
        </p:spPr>
        <p:txBody>
          <a:bodyPr/>
          <a:lstStyle/>
          <a:p>
            <a:pPr/>
            <a:r>
              <a:t>January, 2024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   Bata </a:t>
            </a:r>
          </a:p>
        </p:txBody>
      </p:sp>
      <p:sp>
        <p:nvSpPr>
          <p:cNvPr id="284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aphicFrame>
        <p:nvGraphicFramePr>
          <p:cNvPr id="285" name="Table 2"/>
          <p:cNvGraphicFramePr/>
          <p:nvPr/>
        </p:nvGraphicFramePr>
        <p:xfrm>
          <a:off x="4498707" y="2403743"/>
          <a:ext cx="7450668" cy="25625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835393"/>
                <a:gridCol w="4615274"/>
              </a:tblGrid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Suitable Denomination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TK 2000, TK 3000, TK 5000, TK 10000, TK 15000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Incentives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25% Cash Back, Special CB up to TK 150, (Daily TK 100)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Validity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 Month starting from the date of purchase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Activation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24 working hours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286" name="Google Shape;653;p32"/>
          <p:cNvSpPr/>
          <p:nvPr/>
        </p:nvSpPr>
        <p:spPr>
          <a:xfrm rot="5400000">
            <a:off x="-1877555" y="2633908"/>
            <a:ext cx="5933865" cy="217875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289" name="Rounded Rectangle 9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287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88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sp>
        <p:nvSpPr>
          <p:cNvPr id="290" name="Rounded Rectangle 8"/>
          <p:cNvSpPr/>
          <p:nvPr/>
        </p:nvSpPr>
        <p:spPr>
          <a:xfrm>
            <a:off x="45771" y="2625724"/>
            <a:ext cx="2087213" cy="2109186"/>
          </a:xfrm>
          <a:prstGeom prst="roundRect">
            <a:avLst>
              <a:gd name="adj" fmla="val 103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Bata believes in empowering unique style &amp; their gift cards make style affordable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   Apex </a:t>
            </a:r>
          </a:p>
        </p:txBody>
      </p:sp>
      <p:sp>
        <p:nvSpPr>
          <p:cNvPr id="293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94" name="Google Shape;653;p32"/>
          <p:cNvSpPr/>
          <p:nvPr/>
        </p:nvSpPr>
        <p:spPr>
          <a:xfrm rot="5400000">
            <a:off x="-1149534" y="1905886"/>
            <a:ext cx="5933865" cy="3634801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aphicFrame>
        <p:nvGraphicFramePr>
          <p:cNvPr id="295" name="Table 6"/>
          <p:cNvGraphicFramePr/>
          <p:nvPr/>
        </p:nvGraphicFramePr>
        <p:xfrm>
          <a:off x="4498707" y="2403743"/>
          <a:ext cx="7450668" cy="25625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835393"/>
                <a:gridCol w="4615274"/>
              </a:tblGrid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Suitable Denomination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TK 2500, TK 5000 TK 7500 TK 10000 TK 15000 TK 20000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Incentives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Up to 25% off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Validity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60 days from the day of issue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Activation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Within 48 hours of payment made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298" name="Rounded Rectangle 7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296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97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sp>
        <p:nvSpPr>
          <p:cNvPr id="299" name="Rounded Rectangle 8"/>
          <p:cNvSpPr/>
          <p:nvPr/>
        </p:nvSpPr>
        <p:spPr>
          <a:xfrm>
            <a:off x="572715" y="5153770"/>
            <a:ext cx="2489367" cy="1223167"/>
          </a:xfrm>
          <a:prstGeom prst="roundRect">
            <a:avLst>
              <a:gd name="adj" fmla="val 17690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1400"/>
            </a:pPr>
            <a:r>
              <a:t>Neither exchangeable nor refundable, replaceable, or transferable.</a:t>
            </a:r>
          </a:p>
          <a:p>
            <a:pPr>
              <a:defRPr sz="1400"/>
            </a:pPr>
            <a:r>
              <a:t>Single redemption for single invoice. </a:t>
            </a:r>
          </a:p>
          <a:p>
            <a:pPr>
              <a:defRPr sz="1400"/>
            </a:pPr>
          </a:p>
        </p:txBody>
      </p:sp>
      <p:sp>
        <p:nvSpPr>
          <p:cNvPr id="300" name="Rounded Rectangle 8"/>
          <p:cNvSpPr/>
          <p:nvPr/>
        </p:nvSpPr>
        <p:spPr>
          <a:xfrm>
            <a:off x="225063" y="1980999"/>
            <a:ext cx="3184671" cy="3020923"/>
          </a:xfrm>
          <a:prstGeom prst="roundRect">
            <a:avLst>
              <a:gd name="adj" fmla="val 2989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301" name="Screenshot 2024-01-09 at 4.22.44 PM.png" descr="Screenshot 2024-01-09 at 4.22.4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5592" y="2060844"/>
            <a:ext cx="3063613" cy="28612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   Aarong  </a:t>
            </a:r>
          </a:p>
        </p:txBody>
      </p:sp>
      <p:sp>
        <p:nvSpPr>
          <p:cNvPr id="304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05" name="Google Shape;653;p32"/>
          <p:cNvSpPr/>
          <p:nvPr/>
        </p:nvSpPr>
        <p:spPr>
          <a:xfrm rot="5400000">
            <a:off x="-1877555" y="2633908"/>
            <a:ext cx="5933865" cy="217875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aphicFrame>
        <p:nvGraphicFramePr>
          <p:cNvPr id="306" name="Table 6"/>
          <p:cNvGraphicFramePr/>
          <p:nvPr/>
        </p:nvGraphicFramePr>
        <p:xfrm>
          <a:off x="4498707" y="2403743"/>
          <a:ext cx="7450668" cy="25625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835393"/>
                <a:gridCol w="4615274"/>
              </a:tblGrid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Suitable Denomination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TK1000,TK2000,TK3000,TK5000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Transaction Case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Applicable for single transaction only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Validity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 year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Exchangeability and Replacement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Not exchangeable &amp; replaceable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309" name="Rounded Rectangle 7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307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08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sp>
        <p:nvSpPr>
          <p:cNvPr id="310" name="Rounded Rectangle 8"/>
          <p:cNvSpPr/>
          <p:nvPr/>
        </p:nvSpPr>
        <p:spPr>
          <a:xfrm>
            <a:off x="45771" y="2625724"/>
            <a:ext cx="2087213" cy="2445855"/>
          </a:xfrm>
          <a:prstGeom prst="roundRect">
            <a:avLst>
              <a:gd name="adj" fmla="val 103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A</a:t>
            </a:r>
            <a:r>
              <a:rPr sz="1700"/>
              <a:t>arong loves to help people decoring their house and lifestyle, Aarong Gift Cards to spread the energy of decoring your home in your way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   Sailor  </a:t>
            </a:r>
          </a:p>
        </p:txBody>
      </p:sp>
      <p:sp>
        <p:nvSpPr>
          <p:cNvPr id="313" name="Google Shape;653;p32"/>
          <p:cNvSpPr/>
          <p:nvPr/>
        </p:nvSpPr>
        <p:spPr>
          <a:xfrm>
            <a:off x="0" y="6556302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14" name="Google Shape;653;p32"/>
          <p:cNvSpPr/>
          <p:nvPr/>
        </p:nvSpPr>
        <p:spPr>
          <a:xfrm rot="5400000">
            <a:off x="-1877555" y="2633908"/>
            <a:ext cx="5933865" cy="217875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aphicFrame>
        <p:nvGraphicFramePr>
          <p:cNvPr id="315" name="Table 6"/>
          <p:cNvGraphicFramePr/>
          <p:nvPr/>
        </p:nvGraphicFramePr>
        <p:xfrm>
          <a:off x="5125153" y="2443209"/>
          <a:ext cx="6824220" cy="250132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596995"/>
                <a:gridCol w="4227224"/>
              </a:tblGrid>
              <a:tr h="50026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Suitable Denomination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TK1500 TK 2000 TK 3000 TK 5000 TK 10000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0026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Transaction Case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 voucher for 1 invoice/ transaction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0026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Validity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60 days from the day of purchase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0026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Activation Time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48 hours (Non-Refundable)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0026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Refund-ability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Non-Refundable and one time redemption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318" name="Rounded Rectangle 7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316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17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sp>
        <p:nvSpPr>
          <p:cNvPr id="319" name="Rounded Rectangle 8"/>
          <p:cNvSpPr/>
          <p:nvPr/>
        </p:nvSpPr>
        <p:spPr>
          <a:xfrm>
            <a:off x="45771" y="2794625"/>
            <a:ext cx="2087213" cy="2172080"/>
          </a:xfrm>
          <a:prstGeom prst="roundRect">
            <a:avLst>
              <a:gd name="adj" fmla="val 103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7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Gifting apparel may cause choice and size issue, rather gifting certain value elevates the love &amp; care of valuing others choice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   Artisan  </a:t>
            </a:r>
          </a:p>
        </p:txBody>
      </p:sp>
      <p:sp>
        <p:nvSpPr>
          <p:cNvPr id="322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23" name="Google Shape;653;p32"/>
          <p:cNvSpPr/>
          <p:nvPr/>
        </p:nvSpPr>
        <p:spPr>
          <a:xfrm rot="5400000">
            <a:off x="-1214669" y="1971021"/>
            <a:ext cx="5933865" cy="3504531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aphicFrame>
        <p:nvGraphicFramePr>
          <p:cNvPr id="324" name="Table 6"/>
          <p:cNvGraphicFramePr/>
          <p:nvPr/>
        </p:nvGraphicFramePr>
        <p:xfrm>
          <a:off x="4498707" y="2403743"/>
          <a:ext cx="7450668" cy="25625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835393"/>
                <a:gridCol w="4615274"/>
              </a:tblGrid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Suitable Denomination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TK 1000, TK 2000, TK 5000, TK 10000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Transaction Case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1 Voucher  for 1 transaction only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Validity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 months from the day of activation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Activation Time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48 hours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Availability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Artisan Website only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327" name="Rounded Rectangle 7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325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26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sp>
        <p:nvSpPr>
          <p:cNvPr id="328" name="Rounded Rectangle 8"/>
          <p:cNvSpPr/>
          <p:nvPr/>
        </p:nvSpPr>
        <p:spPr>
          <a:xfrm>
            <a:off x="66706" y="2058430"/>
            <a:ext cx="3184670" cy="3145845"/>
          </a:xfrm>
          <a:prstGeom prst="roundRect">
            <a:avLst>
              <a:gd name="adj" fmla="val 2870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329" name="Screenshot 2024-01-09 at 3.58.53 PM.png" descr="Screenshot 2024-01-09 at 3.58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703" y="2159105"/>
            <a:ext cx="2938676" cy="2944495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Rounded Rectangle 8"/>
          <p:cNvSpPr/>
          <p:nvPr/>
        </p:nvSpPr>
        <p:spPr>
          <a:xfrm>
            <a:off x="9241780" y="5937702"/>
            <a:ext cx="2712147" cy="825501"/>
          </a:xfrm>
          <a:prstGeom prst="roundRect">
            <a:avLst>
              <a:gd name="adj" fmla="val 25382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Regular price will be charged on Gift card</a:t>
            </a:r>
          </a:p>
          <a:p>
            <a:pPr algn="ctr"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Won’t be eligible in Accessories 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   Top Ten Mart  </a:t>
            </a:r>
          </a:p>
        </p:txBody>
      </p:sp>
      <p:sp>
        <p:nvSpPr>
          <p:cNvPr id="333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34" name="Google Shape;653;p32"/>
          <p:cNvSpPr/>
          <p:nvPr/>
        </p:nvSpPr>
        <p:spPr>
          <a:xfrm rot="5400000">
            <a:off x="-1175840" y="1932192"/>
            <a:ext cx="5933865" cy="3582189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aphicFrame>
        <p:nvGraphicFramePr>
          <p:cNvPr id="335" name="Table 6"/>
          <p:cNvGraphicFramePr/>
          <p:nvPr/>
        </p:nvGraphicFramePr>
        <p:xfrm>
          <a:off x="5429956" y="2094088"/>
          <a:ext cx="6519419" cy="37866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81001"/>
                <a:gridCol w="4038417"/>
              </a:tblGrid>
              <a:tr h="5581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Types of Gift Card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Digital &amp; Physical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9958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Suitable Denomination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b="1" sz="1800"/>
                      </a:pPr>
                      <a:r>
                        <a:t>Digital</a:t>
                      </a:r>
                      <a:r>
                        <a:rPr b="0"/>
                        <a:t>: TK 500 TK 1000 TK 2000 TK 3000 TK 4000 TK 5000 TK 10000 </a:t>
                      </a:r>
                    </a:p>
                    <a:p>
                      <a:pPr algn="l">
                        <a:defRPr b="1" sz="1800"/>
                      </a:pPr>
                      <a:r>
                        <a:t>Physical: </a:t>
                      </a:r>
                      <a:r>
                        <a:rPr b="0"/>
                        <a:t>TK 1000 TK 5000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581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Validity: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6 month from the day of purchase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581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Incentives: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10% on both case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5816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Activation: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48 hours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338" name="Rounded Rectangle 7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336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37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sp>
        <p:nvSpPr>
          <p:cNvPr id="339" name="Rounded Rectangle 8"/>
          <p:cNvSpPr/>
          <p:nvPr/>
        </p:nvSpPr>
        <p:spPr>
          <a:xfrm>
            <a:off x="9074874" y="6020530"/>
            <a:ext cx="2911142" cy="743385"/>
          </a:xfrm>
          <a:prstGeom prst="roundRect">
            <a:avLst>
              <a:gd name="adj" fmla="val 2910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 sz="1700">
                <a:latin typeface="+mj-lt"/>
                <a:ea typeface="+mj-ea"/>
                <a:cs typeface="+mj-cs"/>
                <a:sym typeface="Calibri"/>
              </a:defRPr>
            </a:pPr>
            <a:r>
              <a:t>No Outstanding Balance </a:t>
            </a:r>
          </a:p>
          <a:p>
            <a:pPr algn="ctr">
              <a:defRPr sz="1700">
                <a:latin typeface="+mj-lt"/>
                <a:ea typeface="+mj-ea"/>
                <a:cs typeface="+mj-cs"/>
                <a:sym typeface="Calibri"/>
              </a:defRPr>
            </a:pPr>
            <a:r>
              <a:t>One time redemption</a:t>
            </a:r>
          </a:p>
        </p:txBody>
      </p:sp>
      <p:pic>
        <p:nvPicPr>
          <p:cNvPr id="340" name="Screenshot 2024-01-09 at 4.08.15 PM.png" descr="Screenshot 2024-01-09 at 4.08.15 PM.png"/>
          <p:cNvPicPr>
            <a:picLocks noChangeAspect="1"/>
          </p:cNvPicPr>
          <p:nvPr/>
        </p:nvPicPr>
        <p:blipFill>
          <a:blip r:embed="rId2">
            <a:extLst/>
          </a:blip>
          <a:srcRect l="4" t="5" r="0" b="0"/>
          <a:stretch>
            <a:fillRect/>
          </a:stretch>
        </p:blipFill>
        <p:spPr>
          <a:xfrm>
            <a:off x="291896" y="2877974"/>
            <a:ext cx="2907905" cy="20073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B5155B"/>
            </a:solidFill>
            <a:miter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   Gentle Park  </a:t>
            </a:r>
          </a:p>
        </p:txBody>
      </p:sp>
      <p:sp>
        <p:nvSpPr>
          <p:cNvPr id="343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44" name="Google Shape;653;p32"/>
          <p:cNvSpPr/>
          <p:nvPr/>
        </p:nvSpPr>
        <p:spPr>
          <a:xfrm rot="5400000">
            <a:off x="-1046692" y="1803044"/>
            <a:ext cx="5933865" cy="3840485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aphicFrame>
        <p:nvGraphicFramePr>
          <p:cNvPr id="345" name="Table 6"/>
          <p:cNvGraphicFramePr/>
          <p:nvPr/>
        </p:nvGraphicFramePr>
        <p:xfrm>
          <a:off x="4498707" y="2403743"/>
          <a:ext cx="7450668" cy="256258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835393"/>
                <a:gridCol w="4615274"/>
              </a:tblGrid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Suitable Denomination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5000 and 1000 only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Incentives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minimum 20% discount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Activation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21 days from the date of issue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Validity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45 days from the date of issue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348" name="Rounded Rectangle 7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346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47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sp>
        <p:nvSpPr>
          <p:cNvPr id="349" name="Rounded Rectangle 8"/>
          <p:cNvSpPr/>
          <p:nvPr/>
        </p:nvSpPr>
        <p:spPr>
          <a:xfrm>
            <a:off x="8880400" y="6016270"/>
            <a:ext cx="3171737" cy="737502"/>
          </a:xfrm>
          <a:prstGeom prst="roundRect">
            <a:avLst>
              <a:gd name="adj" fmla="val 29339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 sz="1700">
                <a:latin typeface="+mj-lt"/>
                <a:ea typeface="+mj-ea"/>
                <a:cs typeface="+mj-cs"/>
                <a:sym typeface="Calibri"/>
              </a:defRPr>
            </a:pPr>
            <a:r>
              <a:t>Can’t be Exchanged</a:t>
            </a:r>
          </a:p>
          <a:p>
            <a:pPr algn="ctr">
              <a:defRPr sz="1700">
                <a:latin typeface="+mj-lt"/>
                <a:ea typeface="+mj-ea"/>
                <a:cs typeface="+mj-cs"/>
                <a:sym typeface="Calibri"/>
              </a:defRPr>
            </a:pPr>
            <a:r>
              <a:t>One time redemption</a:t>
            </a:r>
          </a:p>
        </p:txBody>
      </p:sp>
      <p:sp>
        <p:nvSpPr>
          <p:cNvPr id="350" name="Rounded Rectangle 8"/>
          <p:cNvSpPr/>
          <p:nvPr/>
        </p:nvSpPr>
        <p:spPr>
          <a:xfrm>
            <a:off x="6348" y="2594277"/>
            <a:ext cx="3827785" cy="2172081"/>
          </a:xfrm>
          <a:prstGeom prst="roundRect">
            <a:avLst>
              <a:gd name="adj" fmla="val 4423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7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351" name="Screenshot 2024-01-09 at 4.11.13 PM.png" descr="Screenshot 2024-01-09 at 4.11.1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62" y="2628573"/>
            <a:ext cx="3746357" cy="2103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   Men’s World  </a:t>
            </a:r>
          </a:p>
        </p:txBody>
      </p:sp>
      <p:sp>
        <p:nvSpPr>
          <p:cNvPr id="354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55" name="Google Shape;653;p32"/>
          <p:cNvSpPr/>
          <p:nvPr/>
        </p:nvSpPr>
        <p:spPr>
          <a:xfrm rot="5400000">
            <a:off x="-960741" y="1717093"/>
            <a:ext cx="5933866" cy="401238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aphicFrame>
        <p:nvGraphicFramePr>
          <p:cNvPr id="356" name="Table 6"/>
          <p:cNvGraphicFramePr/>
          <p:nvPr/>
        </p:nvGraphicFramePr>
        <p:xfrm>
          <a:off x="5813114" y="2403743"/>
          <a:ext cx="6136261" cy="2562581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1" rtl="0">
                <a:tableStyleId>{4C3C2611-4C71-4FC5-86AE-919BDF0F9419}</a:tableStyleId>
              </a:tblPr>
              <a:tblGrid>
                <a:gridCol w="2335188"/>
                <a:gridCol w="3801071"/>
              </a:tblGrid>
              <a:tr h="512516">
                <a:tc>
                  <a:txBody>
                    <a:bodyPr/>
                    <a:lstStyle/>
                    <a:p>
                      <a:pPr/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Suitable Denomination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TK2000 TK3000 TK5000 TK10000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Incentive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15% to 20%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Activation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Within 3-5hours after purchase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1251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Validity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 month from the day of purchase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359" name="Rounded Rectangle 7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357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58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sp>
        <p:nvSpPr>
          <p:cNvPr id="360" name="Rounded Rectangle 8"/>
          <p:cNvSpPr/>
          <p:nvPr/>
        </p:nvSpPr>
        <p:spPr>
          <a:xfrm>
            <a:off x="289431" y="2637246"/>
            <a:ext cx="3296292" cy="3219886"/>
          </a:xfrm>
          <a:prstGeom prst="roundRect">
            <a:avLst>
              <a:gd name="adj" fmla="val 2984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 sz="1700"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361" name="Rounded Rectangle 8"/>
          <p:cNvSpPr/>
          <p:nvPr/>
        </p:nvSpPr>
        <p:spPr>
          <a:xfrm>
            <a:off x="8755845" y="5702355"/>
            <a:ext cx="3296292" cy="1051417"/>
          </a:xfrm>
          <a:prstGeom prst="roundRect">
            <a:avLst>
              <a:gd name="adj" fmla="val 20579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Allowed to buy Discounted, MRP, offer and regular products  </a:t>
            </a:r>
          </a:p>
          <a:p>
            <a:pPr algn="ctr">
              <a:defRPr sz="1600">
                <a:latin typeface="+mj-lt"/>
                <a:ea typeface="+mj-ea"/>
                <a:cs typeface="+mj-cs"/>
                <a:sym typeface="Calibri"/>
              </a:defRPr>
            </a:pPr>
            <a:r>
              <a:t>Any number of product in one invoice </a:t>
            </a:r>
          </a:p>
        </p:txBody>
      </p:sp>
      <p:pic>
        <p:nvPicPr>
          <p:cNvPr id="362" name="Screenshot 2024-01-09 at 4.21.02 PM.png" descr="Screenshot 2024-01-09 at 4.21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260" y="2754162"/>
            <a:ext cx="3056633" cy="2986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City Bank </a:t>
            </a:r>
          </a:p>
        </p:txBody>
      </p:sp>
      <p:grpSp>
        <p:nvGrpSpPr>
          <p:cNvPr id="367" name="Rounded Rectangle 2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365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66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grpSp>
        <p:nvGrpSpPr>
          <p:cNvPr id="370" name="Rounded Rectangle 5"/>
          <p:cNvGrpSpPr/>
          <p:nvPr/>
        </p:nvGrpSpPr>
        <p:grpSpPr>
          <a:xfrm>
            <a:off x="451553" y="1998365"/>
            <a:ext cx="2923829" cy="1298226"/>
            <a:chOff x="0" y="0"/>
            <a:chExt cx="2923828" cy="1298225"/>
          </a:xfrm>
        </p:grpSpPr>
        <p:sp>
          <p:nvSpPr>
            <p:cNvPr id="368" name="Rounded Rectangle"/>
            <p:cNvSpPr/>
            <p:nvPr/>
          </p:nvSpPr>
          <p:spPr>
            <a:xfrm>
              <a:off x="0" y="-1"/>
              <a:ext cx="2923829" cy="1298226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69" name="Dhaka Bank"/>
            <p:cNvSpPr txBox="1"/>
            <p:nvPr/>
          </p:nvSpPr>
          <p:spPr>
            <a:xfrm>
              <a:off x="115443" y="482567"/>
              <a:ext cx="269294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City Bank AMEX Gift card   </a:t>
              </a:r>
            </a:p>
          </p:txBody>
        </p:sp>
      </p:grpSp>
      <p:graphicFrame>
        <p:nvGraphicFramePr>
          <p:cNvPr id="371" name="Table 8"/>
          <p:cNvGraphicFramePr/>
          <p:nvPr/>
        </p:nvGraphicFramePr>
        <p:xfrm>
          <a:off x="4896556" y="1919109"/>
          <a:ext cx="7095067" cy="354245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75099"/>
                <a:gridCol w="4419967"/>
              </a:tblGrid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Max ATM withdrawal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TK 20,000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Expire Date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Unlimited Time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125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Fee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Issuance Fee:500 ; Mark-up Fee 2.5% </a:t>
                      </a:r>
                    </a:p>
                    <a:p>
                      <a:pPr algn="l">
                        <a:defRPr sz="1800"/>
                      </a:pPr>
                      <a:r>
                        <a:t>Card Replacement Fee 500/-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Card Limit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Monthly: (TK 1,00,000 &amp;Transaction Count: 40) </a:t>
                      </a:r>
                    </a:p>
                    <a:p>
                      <a:pPr algn="l">
                        <a:defRPr sz="1800"/>
                      </a:pPr>
                      <a:r>
                        <a:t>Daily: (BDT 50,000 &amp; 10 times)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FREQUENCY OF RELOAD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Monthly 05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72" name="Straight Connector 7"/>
          <p:cNvSpPr/>
          <p:nvPr/>
        </p:nvSpPr>
        <p:spPr>
          <a:xfrm flipH="1">
            <a:off x="4334933" y="1267657"/>
            <a:ext cx="3" cy="5023560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73" name="Google Shape;653;p32"/>
          <p:cNvSpPr/>
          <p:nvPr/>
        </p:nvSpPr>
        <p:spPr>
          <a:xfrm>
            <a:off x="0" y="6556099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374" name="Screenshot 2024-01-09 at 1.41.02 PM.png" descr="Screenshot 2024-01-09 at 1.41.0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94" y="3770371"/>
            <a:ext cx="3643068" cy="23119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itle 1"/>
          <p:cNvSpPr txBox="1"/>
          <p:nvPr>
            <p:ph type="title"/>
          </p:nvPr>
        </p:nvSpPr>
        <p:spPr>
          <a:xfrm>
            <a:off x="0" y="-13148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Dhaka Bank </a:t>
            </a:r>
          </a:p>
        </p:txBody>
      </p:sp>
      <p:grpSp>
        <p:nvGrpSpPr>
          <p:cNvPr id="379" name="Rounded Rectangle 2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377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78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sp>
        <p:nvSpPr>
          <p:cNvPr id="380" name="Rounded Rectangle 3"/>
          <p:cNvSpPr/>
          <p:nvPr/>
        </p:nvSpPr>
        <p:spPr>
          <a:xfrm>
            <a:off x="575730" y="2720619"/>
            <a:ext cx="2923827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383" name="Rounded Rectangle 5"/>
          <p:cNvGrpSpPr/>
          <p:nvPr/>
        </p:nvGrpSpPr>
        <p:grpSpPr>
          <a:xfrm>
            <a:off x="575728" y="2091745"/>
            <a:ext cx="2923829" cy="1029633"/>
            <a:chOff x="0" y="0"/>
            <a:chExt cx="2923828" cy="1029632"/>
          </a:xfrm>
        </p:grpSpPr>
        <p:sp>
          <p:nvSpPr>
            <p:cNvPr id="381" name="Rounded Rectangle"/>
            <p:cNvSpPr/>
            <p:nvPr/>
          </p:nvSpPr>
          <p:spPr>
            <a:xfrm>
              <a:off x="-1" y="0"/>
              <a:ext cx="2923829" cy="1029634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82" name="Gift Cheque"/>
            <p:cNvSpPr txBox="1"/>
            <p:nvPr/>
          </p:nvSpPr>
          <p:spPr>
            <a:xfrm>
              <a:off x="102332" y="348270"/>
              <a:ext cx="2719163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Gift Cheque  </a:t>
              </a:r>
            </a:p>
          </p:txBody>
        </p:sp>
      </p:grpSp>
      <p:sp>
        <p:nvSpPr>
          <p:cNvPr id="384" name="Rounded Rectangle 6"/>
          <p:cNvSpPr/>
          <p:nvPr/>
        </p:nvSpPr>
        <p:spPr>
          <a:xfrm>
            <a:off x="575730" y="3618088"/>
            <a:ext cx="2923826" cy="1298225"/>
          </a:xfrm>
          <a:prstGeom prst="roundRect">
            <a:avLst>
              <a:gd name="adj" fmla="val 16667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No service charge, Unlimited usability </a:t>
            </a:r>
          </a:p>
        </p:txBody>
      </p:sp>
      <p:graphicFrame>
        <p:nvGraphicFramePr>
          <p:cNvPr id="385" name="Table 8"/>
          <p:cNvGraphicFramePr/>
          <p:nvPr/>
        </p:nvGraphicFramePr>
        <p:xfrm>
          <a:off x="4896556" y="2165773"/>
          <a:ext cx="7095067" cy="289673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75099"/>
                <a:gridCol w="4419967"/>
              </a:tblGrid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Encashment rate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Within 3 month – Nil </a:t>
                      </a:r>
                    </a:p>
                    <a:p>
                      <a:pPr algn="l">
                        <a:defRPr sz="1800"/>
                      </a:pPr>
                      <a:r>
                        <a:t>After 3 months – 3%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Expire Date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Unlimited Time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125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Refund Option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May be ( if lost or stolen )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Suitable Denomination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TK 100, TK 500, TK 1000 &amp; TK 5000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86" name="Straight Connector 9"/>
          <p:cNvSpPr/>
          <p:nvPr/>
        </p:nvSpPr>
        <p:spPr>
          <a:xfrm flipH="1">
            <a:off x="4346221" y="1470857"/>
            <a:ext cx="3" cy="5023560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87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itle 1"/>
          <p:cNvSpPr txBox="1"/>
          <p:nvPr>
            <p:ph type="title"/>
          </p:nvPr>
        </p:nvSpPr>
        <p:spPr>
          <a:xfrm>
            <a:off x="-786" y="3388936"/>
            <a:ext cx="5363592" cy="820134"/>
          </a:xfrm>
          <a:prstGeom prst="rect">
            <a:avLst/>
          </a:prstGeom>
        </p:spPr>
        <p:txBody>
          <a:bodyPr/>
          <a:lstStyle/>
          <a:p>
            <a:pPr>
              <a:defRPr b="1" sz="3400"/>
            </a:pPr>
            <a:r>
              <a:t>        </a:t>
            </a:r>
            <a:r>
              <a:rPr sz="4000"/>
              <a:t> Prologue</a:t>
            </a:r>
          </a:p>
        </p:txBody>
      </p:sp>
      <p:sp>
        <p:nvSpPr>
          <p:cNvPr id="128" name="Rounded Rectangle"/>
          <p:cNvSpPr/>
          <p:nvPr/>
        </p:nvSpPr>
        <p:spPr>
          <a:xfrm>
            <a:off x="6059244" y="2563071"/>
            <a:ext cx="5351066" cy="2347019"/>
          </a:xfrm>
          <a:prstGeom prst="roundRect">
            <a:avLst>
              <a:gd name="adj" fmla="val 6097"/>
            </a:avLst>
          </a:prstGeom>
          <a:solidFill>
            <a:srgbClr val="B41158"/>
          </a:solidFill>
          <a:ln w="12700">
            <a:solidFill>
              <a:srgbClr val="B41359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29" name="Rounded Rectangle"/>
          <p:cNvSpPr/>
          <p:nvPr/>
        </p:nvSpPr>
        <p:spPr>
          <a:xfrm>
            <a:off x="6141786" y="2651040"/>
            <a:ext cx="5400157" cy="2295926"/>
          </a:xfrm>
          <a:prstGeom prst="roundRect">
            <a:avLst>
              <a:gd name="adj" fmla="val 7973"/>
            </a:avLst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0" name="Rounded Rectangle"/>
          <p:cNvSpPr/>
          <p:nvPr/>
        </p:nvSpPr>
        <p:spPr>
          <a:xfrm>
            <a:off x="6236316" y="2738369"/>
            <a:ext cx="5387457" cy="2347018"/>
          </a:xfrm>
          <a:prstGeom prst="roundRect">
            <a:avLst>
              <a:gd name="adj" fmla="val 7969"/>
            </a:avLst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>
              <a:defRPr sz="2100">
                <a:latin typeface="+mj-lt"/>
                <a:ea typeface="+mj-ea"/>
                <a:cs typeface="+mj-cs"/>
                <a:sym typeface="Calibri"/>
              </a:defRPr>
            </a:pPr>
            <a:r>
              <a:t>How was your last gifting experience ?</a:t>
            </a:r>
          </a:p>
          <a:p>
            <a:pPr>
              <a:defRPr sz="2100">
                <a:latin typeface="+mj-lt"/>
                <a:ea typeface="+mj-ea"/>
                <a:cs typeface="+mj-cs"/>
                <a:sym typeface="Calibri"/>
              </a:defRPr>
            </a:pPr>
            <a:r>
              <a:t> - Good/Bad/Quite Good ? </a:t>
            </a:r>
          </a:p>
          <a:p>
            <a:pPr>
              <a:defRPr sz="2100">
                <a:latin typeface="+mj-lt"/>
                <a:ea typeface="+mj-ea"/>
                <a:cs typeface="+mj-cs"/>
                <a:sym typeface="Calibri"/>
              </a:defRPr>
            </a:pPr>
            <a:r>
              <a:t>  - What if we make it even Better? </a:t>
            </a:r>
          </a:p>
          <a:p>
            <a:pPr>
              <a:defRPr sz="2100">
                <a:latin typeface="+mj-lt"/>
                <a:ea typeface="+mj-ea"/>
                <a:cs typeface="+mj-cs"/>
                <a:sym typeface="Calibri"/>
              </a:defRPr>
            </a:pPr>
            <a:r>
              <a:t>   </a:t>
            </a:r>
          </a:p>
        </p:txBody>
      </p:sp>
      <p:pic>
        <p:nvPicPr>
          <p:cNvPr id="131" name="logo design.png" descr="logo design.png"/>
          <p:cNvPicPr>
            <a:picLocks noChangeAspect="1"/>
          </p:cNvPicPr>
          <p:nvPr/>
        </p:nvPicPr>
        <p:blipFill>
          <a:blip r:embed="rId2">
            <a:extLst/>
          </a:blip>
          <a:srcRect l="19934" t="28443" r="19934" b="22994"/>
          <a:stretch>
            <a:fillRect/>
          </a:stretch>
        </p:blipFill>
        <p:spPr>
          <a:xfrm>
            <a:off x="10453015" y="3179169"/>
            <a:ext cx="1380583" cy="1114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MTB </a:t>
            </a:r>
          </a:p>
        </p:txBody>
      </p:sp>
      <p:grpSp>
        <p:nvGrpSpPr>
          <p:cNvPr id="392" name="Rounded Rectangle 2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390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91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grpSp>
        <p:nvGrpSpPr>
          <p:cNvPr id="395" name="Rounded Rectangle 5"/>
          <p:cNvGrpSpPr/>
          <p:nvPr/>
        </p:nvGrpSpPr>
        <p:grpSpPr>
          <a:xfrm>
            <a:off x="437523" y="1823408"/>
            <a:ext cx="2923830" cy="1298226"/>
            <a:chOff x="0" y="0"/>
            <a:chExt cx="2923828" cy="1298225"/>
          </a:xfrm>
        </p:grpSpPr>
        <p:sp>
          <p:nvSpPr>
            <p:cNvPr id="393" name="Rounded Rectangle"/>
            <p:cNvSpPr/>
            <p:nvPr/>
          </p:nvSpPr>
          <p:spPr>
            <a:xfrm>
              <a:off x="0" y="-1"/>
              <a:ext cx="2923829" cy="1298226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394" name="Dhaka Bank"/>
            <p:cNvSpPr txBox="1"/>
            <p:nvPr/>
          </p:nvSpPr>
          <p:spPr>
            <a:xfrm>
              <a:off x="115443" y="482567"/>
              <a:ext cx="269294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  </a:t>
              </a:r>
            </a:p>
          </p:txBody>
        </p:sp>
      </p:grpSp>
      <p:sp>
        <p:nvSpPr>
          <p:cNvPr id="396" name="Rounded Rectangle 6"/>
          <p:cNvSpPr/>
          <p:nvPr/>
        </p:nvSpPr>
        <p:spPr>
          <a:xfrm>
            <a:off x="577823" y="3902743"/>
            <a:ext cx="2923827" cy="1298226"/>
          </a:xfrm>
          <a:prstGeom prst="roundRect">
            <a:avLst>
              <a:gd name="adj" fmla="val 16667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Useable only on POS &amp; Online transaction </a:t>
            </a:r>
          </a:p>
        </p:txBody>
      </p:sp>
      <p:graphicFrame>
        <p:nvGraphicFramePr>
          <p:cNvPr id="397" name="Table 8"/>
          <p:cNvGraphicFramePr/>
          <p:nvPr/>
        </p:nvGraphicFramePr>
        <p:xfrm>
          <a:off x="4896556" y="1919109"/>
          <a:ext cx="7095067" cy="312951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75099"/>
                <a:gridCol w="4419967"/>
              </a:tblGrid>
              <a:tr h="62745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Expire Date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Unlimited Time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0240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Reload and limitation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Non-reloadable prepaid card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47031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Suitable Denomination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TK 2000, TK 3000, TK 5000 &amp; TK 10000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896361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USP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Simple Application Process, </a:t>
                      </a:r>
                      <a:r>
                        <a:rPr b="1"/>
                        <a:t> </a:t>
                      </a:r>
                      <a:r>
                        <a:t>can be used for POS, and Online transactions within Bangladesh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98" name="Straight Connector 7"/>
          <p:cNvSpPr/>
          <p:nvPr/>
        </p:nvSpPr>
        <p:spPr>
          <a:xfrm flipH="1">
            <a:off x="4357511" y="1267657"/>
            <a:ext cx="3" cy="5023560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9" name="Rounded Rectangle 9"/>
          <p:cNvSpPr/>
          <p:nvPr/>
        </p:nvSpPr>
        <p:spPr>
          <a:xfrm>
            <a:off x="0" y="6508043"/>
            <a:ext cx="12192000" cy="349960"/>
          </a:xfrm>
          <a:prstGeom prst="roundRect">
            <a:avLst>
              <a:gd name="adj" fmla="val 16667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00" name="Rounded Rectangle 10"/>
          <p:cNvSpPr/>
          <p:nvPr/>
        </p:nvSpPr>
        <p:spPr>
          <a:xfrm>
            <a:off x="577823" y="1987303"/>
            <a:ext cx="2923828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MTB Gift Card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DBBL  </a:t>
            </a:r>
          </a:p>
        </p:txBody>
      </p:sp>
      <p:grpSp>
        <p:nvGrpSpPr>
          <p:cNvPr id="405" name="Rounded Rectangle 2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403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04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graphicFrame>
        <p:nvGraphicFramePr>
          <p:cNvPr id="406" name="Table 8"/>
          <p:cNvGraphicFramePr/>
          <p:nvPr/>
        </p:nvGraphicFramePr>
        <p:xfrm>
          <a:off x="4896556" y="1919109"/>
          <a:ext cx="7095067" cy="418817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75099"/>
                <a:gridCol w="4419967"/>
              </a:tblGrid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Interest rate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N/A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447040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Expire Date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 year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125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Reload  Option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Available (</a:t>
                      </a:r>
                      <a:r>
                        <a:rPr sz="1600"/>
                        <a:t>from NexusPay/ Cash/ Cheque/ Debit Instruction/ ATM/ IB</a:t>
                      </a:r>
                      <a:r>
                        <a:t>)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Minimum Limit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TK 5000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Targeted Segment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18 and above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FCY Endorsement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available (based on user profile)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07" name="Straight Connector 7"/>
          <p:cNvSpPr/>
          <p:nvPr/>
        </p:nvSpPr>
        <p:spPr>
          <a:xfrm flipH="1">
            <a:off x="4346221" y="1166057"/>
            <a:ext cx="3" cy="5023560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08" name="Rounded Rectangle 9"/>
          <p:cNvSpPr/>
          <p:nvPr/>
        </p:nvSpPr>
        <p:spPr>
          <a:xfrm>
            <a:off x="822675" y="3028725"/>
            <a:ext cx="2923827" cy="12982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411" name="Rounded Rectangle 10"/>
          <p:cNvGrpSpPr/>
          <p:nvPr/>
        </p:nvGrpSpPr>
        <p:grpSpPr>
          <a:xfrm>
            <a:off x="822674" y="2010777"/>
            <a:ext cx="2923829" cy="1298227"/>
            <a:chOff x="0" y="0"/>
            <a:chExt cx="2923828" cy="1298226"/>
          </a:xfrm>
        </p:grpSpPr>
        <p:sp>
          <p:nvSpPr>
            <p:cNvPr id="409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10" name="Dhaka Bank"/>
            <p:cNvSpPr txBox="1"/>
            <p:nvPr/>
          </p:nvSpPr>
          <p:spPr>
            <a:xfrm>
              <a:off x="115443" y="482567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Nexus Digital Gift Card  </a:t>
              </a:r>
            </a:p>
          </p:txBody>
        </p:sp>
      </p:grpSp>
      <p:sp>
        <p:nvSpPr>
          <p:cNvPr id="412" name="Rounded Rectangle 11"/>
          <p:cNvSpPr/>
          <p:nvPr/>
        </p:nvSpPr>
        <p:spPr>
          <a:xfrm>
            <a:off x="822676" y="3974322"/>
            <a:ext cx="2923827" cy="1298224"/>
          </a:xfrm>
          <a:prstGeom prst="roundRect">
            <a:avLst>
              <a:gd name="adj" fmla="val 16667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Reimbursable </a:t>
            </a:r>
          </a:p>
          <a:p>
            <a:pPr algn="ctr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Replaceable </a:t>
            </a:r>
          </a:p>
          <a:p>
            <a:pPr algn="ctr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No Additional Fees </a:t>
            </a:r>
          </a:p>
        </p:txBody>
      </p:sp>
      <p:sp>
        <p:nvSpPr>
          <p:cNvPr id="413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SIB PLC  </a:t>
            </a:r>
          </a:p>
        </p:txBody>
      </p:sp>
      <p:grpSp>
        <p:nvGrpSpPr>
          <p:cNvPr id="418" name="Rounded Rectangle 2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416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17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sp>
        <p:nvSpPr>
          <p:cNvPr id="419" name="Rounded Rectangle 3"/>
          <p:cNvSpPr/>
          <p:nvPr/>
        </p:nvSpPr>
        <p:spPr>
          <a:xfrm>
            <a:off x="484714" y="3333524"/>
            <a:ext cx="2857503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422" name="Rounded Rectangle 5"/>
          <p:cNvGrpSpPr/>
          <p:nvPr/>
        </p:nvGrpSpPr>
        <p:grpSpPr>
          <a:xfrm>
            <a:off x="418393" y="2307281"/>
            <a:ext cx="2923829" cy="1298227"/>
            <a:chOff x="0" y="0"/>
            <a:chExt cx="2923828" cy="1298226"/>
          </a:xfrm>
        </p:grpSpPr>
        <p:sp>
          <p:nvSpPr>
            <p:cNvPr id="420" name="Rounded Rectangle"/>
            <p:cNvSpPr/>
            <p:nvPr/>
          </p:nvSpPr>
          <p:spPr>
            <a:xfrm>
              <a:off x="0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21" name="SIB"/>
            <p:cNvSpPr txBox="1"/>
            <p:nvPr/>
          </p:nvSpPr>
          <p:spPr>
            <a:xfrm>
              <a:off x="115443" y="482567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SIB   </a:t>
              </a:r>
            </a:p>
          </p:txBody>
        </p:sp>
      </p:grpSp>
      <p:sp>
        <p:nvSpPr>
          <p:cNvPr id="423" name="Rounded Rectangle 6"/>
          <p:cNvSpPr/>
          <p:nvPr/>
        </p:nvSpPr>
        <p:spPr>
          <a:xfrm>
            <a:off x="451553" y="4359769"/>
            <a:ext cx="2923826" cy="1298225"/>
          </a:xfrm>
          <a:prstGeom prst="roundRect">
            <a:avLst>
              <a:gd name="adj" fmla="val 16667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EMV based card, No Loading Fee, No hidden Charge </a:t>
            </a:r>
          </a:p>
        </p:txBody>
      </p:sp>
      <p:graphicFrame>
        <p:nvGraphicFramePr>
          <p:cNvPr id="424" name="Table 8"/>
          <p:cNvGraphicFramePr/>
          <p:nvPr/>
        </p:nvGraphicFramePr>
        <p:xfrm>
          <a:off x="4896556" y="1919109"/>
          <a:ext cx="7095067" cy="312928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75099"/>
                <a:gridCol w="4419967"/>
              </a:tblGrid>
              <a:tr h="53960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Issuance Fee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For General 400/-  </a:t>
                      </a:r>
                    </a:p>
                    <a:p>
                      <a:pPr algn="l">
                        <a:defRPr sz="1800"/>
                      </a:pPr>
                      <a:r>
                        <a:t>Reissuance Fee 300BDT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4299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USP 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Shariah based, ATM,POS, e-commerce transaction facility. </a:t>
                      </a:r>
                    </a:p>
                    <a:p>
                      <a:pPr algn="l">
                        <a:defRPr sz="1800"/>
                      </a:pPr>
                      <a:r>
                        <a:t>easy to get back the unutilized money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33189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Cash Load Option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One time (no loading fee)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42333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ATM Transaction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BDT 50,000/-</a:t>
                      </a:r>
                    </a:p>
                    <a:p>
                      <a:pPr algn="l">
                        <a:defRPr sz="1800"/>
                      </a:pPr>
                      <a:r>
                        <a:t>Max (Volume 20,000/-, Count 25 times)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POS Transaction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Single transaction BDT50,000; count 10 times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25" name="Straight Connector 7"/>
          <p:cNvSpPr/>
          <p:nvPr/>
        </p:nvSpPr>
        <p:spPr>
          <a:xfrm flipH="1">
            <a:off x="4346221" y="1470857"/>
            <a:ext cx="3" cy="5023560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6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EXIM Bank </a:t>
            </a:r>
          </a:p>
        </p:txBody>
      </p:sp>
      <p:grpSp>
        <p:nvGrpSpPr>
          <p:cNvPr id="431" name="Rounded Rectangle 2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429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30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graphicFrame>
        <p:nvGraphicFramePr>
          <p:cNvPr id="432" name="Table 8"/>
          <p:cNvGraphicFramePr/>
          <p:nvPr/>
        </p:nvGraphicFramePr>
        <p:xfrm>
          <a:off x="4896556" y="1919109"/>
          <a:ext cx="7095067" cy="339569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75099"/>
                <a:gridCol w="4419967"/>
              </a:tblGrid>
              <a:tr h="48542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Issuance Fee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BDT 500 + 15%VAT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5315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Expire Date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 Years ( renewable for every year)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125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USP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Pre-personalized Card within 24 hours</a:t>
                      </a:r>
                    </a:p>
                    <a:p>
                      <a:pPr algn="l">
                        <a:defRPr sz="1800"/>
                      </a:pPr>
                      <a:r>
                        <a:t>Doesn’t require bank account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Limit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Loading unlimited money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Flexibility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600"/>
                        <a:t> Cash withdrawal  from any EXIM, Q-Cash or VISA branded ATM booths,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33" name="Straight Connector 7"/>
          <p:cNvSpPr/>
          <p:nvPr/>
        </p:nvSpPr>
        <p:spPr>
          <a:xfrm flipH="1">
            <a:off x="4346221" y="1470857"/>
            <a:ext cx="3" cy="5023560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4" name="Rounded Rectangle 9"/>
          <p:cNvSpPr/>
          <p:nvPr/>
        </p:nvSpPr>
        <p:spPr>
          <a:xfrm>
            <a:off x="708374" y="2964296"/>
            <a:ext cx="2923826" cy="129822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435" name="Rounded Rectangle 10"/>
          <p:cNvSpPr/>
          <p:nvPr/>
        </p:nvSpPr>
        <p:spPr>
          <a:xfrm>
            <a:off x="708374" y="3940783"/>
            <a:ext cx="2923826" cy="1298225"/>
          </a:xfrm>
          <a:prstGeom prst="roundRect">
            <a:avLst>
              <a:gd name="adj" fmla="val 16667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Works as visa local card </a:t>
            </a:r>
          </a:p>
        </p:txBody>
      </p:sp>
      <p:grpSp>
        <p:nvGrpSpPr>
          <p:cNvPr id="438" name="Rounded Rectangle 11"/>
          <p:cNvGrpSpPr/>
          <p:nvPr/>
        </p:nvGrpSpPr>
        <p:grpSpPr>
          <a:xfrm>
            <a:off x="708372" y="2175722"/>
            <a:ext cx="2923829" cy="1298228"/>
            <a:chOff x="0" y="0"/>
            <a:chExt cx="2923828" cy="1298226"/>
          </a:xfrm>
        </p:grpSpPr>
        <p:sp>
          <p:nvSpPr>
            <p:cNvPr id="436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37" name="EXIM GIFT CARD"/>
            <p:cNvSpPr txBox="1"/>
            <p:nvPr/>
          </p:nvSpPr>
          <p:spPr>
            <a:xfrm>
              <a:off x="115443" y="482567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EXIM GIFT CARD  </a:t>
              </a:r>
            </a:p>
          </p:txBody>
        </p:sp>
      </p:grpSp>
      <p:sp>
        <p:nvSpPr>
          <p:cNvPr id="439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International Landscape: Amazon  </a:t>
            </a:r>
          </a:p>
        </p:txBody>
      </p:sp>
      <p:grpSp>
        <p:nvGrpSpPr>
          <p:cNvPr id="444" name="Rounded Rectangle 2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442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43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graphicFrame>
        <p:nvGraphicFramePr>
          <p:cNvPr id="445" name="Table 8"/>
          <p:cNvGraphicFramePr/>
          <p:nvPr/>
        </p:nvGraphicFramePr>
        <p:xfrm>
          <a:off x="4896556" y="1919109"/>
          <a:ext cx="7095067" cy="40414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75099"/>
                <a:gridCol w="4419967"/>
              </a:tblGrid>
              <a:tr h="48542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Issuance Fee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No Issuance fees,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5315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Expire Date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No expiry fees,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125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/>
                        <a:t>USP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Redeemable towards millions of items, immediate delivery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b="1" sz="1800"/>
                      </a:pPr>
                      <a:r>
                        <a:t>Limitation</a:t>
                      </a:r>
                      <a:r>
                        <a:rPr b="0"/>
                        <a:t>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700"/>
                        <a:t>No refund or return, not useable in any overseas amazon website.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Flexibility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Deliverable through email or text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Cash Limit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USD 25 To USD 2000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46" name="Straight Connector 7"/>
          <p:cNvSpPr/>
          <p:nvPr/>
        </p:nvSpPr>
        <p:spPr>
          <a:xfrm flipH="1">
            <a:off x="4380087" y="1121863"/>
            <a:ext cx="4" cy="5023559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47" name="Rounded Rectangle 9"/>
          <p:cNvSpPr/>
          <p:nvPr/>
        </p:nvSpPr>
        <p:spPr>
          <a:xfrm>
            <a:off x="708374" y="2964296"/>
            <a:ext cx="2923826" cy="129822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450" name="Rounded Rectangle 10"/>
          <p:cNvGrpSpPr/>
          <p:nvPr/>
        </p:nvGrpSpPr>
        <p:grpSpPr>
          <a:xfrm>
            <a:off x="708372" y="3940783"/>
            <a:ext cx="2923829" cy="1298227"/>
            <a:chOff x="0" y="0"/>
            <a:chExt cx="2923828" cy="1298226"/>
          </a:xfrm>
        </p:grpSpPr>
        <p:sp>
          <p:nvSpPr>
            <p:cNvPr id="448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49" name="Animated e-Gift card"/>
            <p:cNvSpPr txBox="1"/>
            <p:nvPr/>
          </p:nvSpPr>
          <p:spPr>
            <a:xfrm>
              <a:off x="115443" y="482567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Animated e-Gift card </a:t>
              </a:r>
            </a:p>
          </p:txBody>
        </p:sp>
      </p:grpSp>
      <p:grpSp>
        <p:nvGrpSpPr>
          <p:cNvPr id="453" name="Rounded Rectangle 11"/>
          <p:cNvGrpSpPr/>
          <p:nvPr/>
        </p:nvGrpSpPr>
        <p:grpSpPr>
          <a:xfrm>
            <a:off x="708372" y="2175722"/>
            <a:ext cx="2923829" cy="1298228"/>
            <a:chOff x="0" y="0"/>
            <a:chExt cx="2923828" cy="1298226"/>
          </a:xfrm>
        </p:grpSpPr>
        <p:sp>
          <p:nvSpPr>
            <p:cNvPr id="451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52" name="e-GIFT CARD"/>
            <p:cNvSpPr txBox="1"/>
            <p:nvPr/>
          </p:nvSpPr>
          <p:spPr>
            <a:xfrm>
              <a:off x="115443" y="482567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e-GIFT CARD  </a:t>
              </a:r>
            </a:p>
          </p:txBody>
        </p:sp>
      </p:grpSp>
      <p:grpSp>
        <p:nvGrpSpPr>
          <p:cNvPr id="456" name="Google Shape;653;p32"/>
          <p:cNvGrpSpPr/>
          <p:nvPr/>
        </p:nvGrpSpPr>
        <p:grpSpPr>
          <a:xfrm>
            <a:off x="0" y="6522434"/>
            <a:ext cx="12192000" cy="335570"/>
            <a:chOff x="0" y="-1"/>
            <a:chExt cx="12192000" cy="335569"/>
          </a:xfrm>
        </p:grpSpPr>
        <p:sp>
          <p:nvSpPr>
            <p:cNvPr id="454" name="Rectangle"/>
            <p:cNvSpPr/>
            <p:nvPr/>
          </p:nvSpPr>
          <p:spPr>
            <a:xfrm>
              <a:off x="0" y="-2"/>
              <a:ext cx="12192000" cy="335570"/>
            </a:xfrm>
            <a:prstGeom prst="roundRect">
              <a:avLst>
                <a:gd name="adj" fmla="val 0"/>
              </a:avLst>
            </a:prstGeom>
            <a:solidFill>
              <a:srgbClr val="B8135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55" name="Amazon Digital Gift card"/>
            <p:cNvSpPr txBox="1"/>
            <p:nvPr/>
          </p:nvSpPr>
          <p:spPr>
            <a:xfrm>
              <a:off x="45723" y="17505"/>
              <a:ext cx="12100554" cy="300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Amazon Digital Gift card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International Landscape: Flipkart   </a:t>
            </a:r>
          </a:p>
        </p:txBody>
      </p:sp>
      <p:grpSp>
        <p:nvGrpSpPr>
          <p:cNvPr id="461" name="Rounded Rectangle 2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459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60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graphicFrame>
        <p:nvGraphicFramePr>
          <p:cNvPr id="462" name="Table 8"/>
          <p:cNvGraphicFramePr/>
          <p:nvPr/>
        </p:nvGraphicFramePr>
        <p:xfrm>
          <a:off x="4896556" y="1919109"/>
          <a:ext cx="7095067" cy="339569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75099"/>
                <a:gridCol w="4419967"/>
              </a:tblGrid>
              <a:tr h="48542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Issuance Fee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 </a:t>
                      </a:r>
                      <a:r>
                        <a:rPr sz="1700"/>
                        <a:t>No issuance fees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5315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Expire Date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12 months from purchase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125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USP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Can be redeemed 15 gift cards in a single purchase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Limit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Rs25 to Rs10,000  (max purchase volume Rs100000/month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Flexibility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Outstanding Balance can be used for subsequent transactions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463" name="Straight Connector 7"/>
          <p:cNvSpPr/>
          <p:nvPr/>
        </p:nvSpPr>
        <p:spPr>
          <a:xfrm flipH="1">
            <a:off x="4380087" y="1121863"/>
            <a:ext cx="4" cy="5023559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64" name="Rounded Rectangle 9"/>
          <p:cNvSpPr/>
          <p:nvPr/>
        </p:nvSpPr>
        <p:spPr>
          <a:xfrm>
            <a:off x="708374" y="2964296"/>
            <a:ext cx="2923826" cy="129822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467" name="Rounded Rectangle 10"/>
          <p:cNvGrpSpPr/>
          <p:nvPr/>
        </p:nvGrpSpPr>
        <p:grpSpPr>
          <a:xfrm>
            <a:off x="708372" y="3940783"/>
            <a:ext cx="2923829" cy="1298227"/>
            <a:chOff x="0" y="0"/>
            <a:chExt cx="2923828" cy="1298226"/>
          </a:xfrm>
        </p:grpSpPr>
        <p:sp>
          <p:nvSpPr>
            <p:cNvPr id="465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66" name="Digital Gift Card"/>
            <p:cNvSpPr txBox="1"/>
            <p:nvPr/>
          </p:nvSpPr>
          <p:spPr>
            <a:xfrm>
              <a:off x="115443" y="482567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Digital Gift Card </a:t>
              </a:r>
            </a:p>
          </p:txBody>
        </p:sp>
      </p:grpSp>
      <p:grpSp>
        <p:nvGrpSpPr>
          <p:cNvPr id="470" name="Rounded Rectangle 11"/>
          <p:cNvGrpSpPr/>
          <p:nvPr/>
        </p:nvGrpSpPr>
        <p:grpSpPr>
          <a:xfrm>
            <a:off x="708372" y="2198302"/>
            <a:ext cx="2923829" cy="1298227"/>
            <a:chOff x="0" y="0"/>
            <a:chExt cx="2923828" cy="1298225"/>
          </a:xfrm>
        </p:grpSpPr>
        <p:sp>
          <p:nvSpPr>
            <p:cNvPr id="468" name="Rounded Rectangle"/>
            <p:cNvSpPr/>
            <p:nvPr/>
          </p:nvSpPr>
          <p:spPr>
            <a:xfrm>
              <a:off x="-1" y="-1"/>
              <a:ext cx="2923829" cy="1298226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69" name="Generic Gift Card"/>
            <p:cNvSpPr txBox="1"/>
            <p:nvPr/>
          </p:nvSpPr>
          <p:spPr>
            <a:xfrm>
              <a:off x="115443" y="482567"/>
              <a:ext cx="269294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Generic Gift Card  </a:t>
              </a:r>
            </a:p>
          </p:txBody>
        </p:sp>
      </p:grpSp>
      <p:grpSp>
        <p:nvGrpSpPr>
          <p:cNvPr id="473" name="Google Shape;653;p32"/>
          <p:cNvGrpSpPr/>
          <p:nvPr/>
        </p:nvGrpSpPr>
        <p:grpSpPr>
          <a:xfrm>
            <a:off x="0" y="6522434"/>
            <a:ext cx="12192000" cy="335570"/>
            <a:chOff x="0" y="-1"/>
            <a:chExt cx="12192000" cy="335569"/>
          </a:xfrm>
        </p:grpSpPr>
        <p:sp>
          <p:nvSpPr>
            <p:cNvPr id="471" name="Rectangle"/>
            <p:cNvSpPr/>
            <p:nvPr/>
          </p:nvSpPr>
          <p:spPr>
            <a:xfrm>
              <a:off x="0" y="-2"/>
              <a:ext cx="12192000" cy="335570"/>
            </a:xfrm>
            <a:prstGeom prst="roundRect">
              <a:avLst>
                <a:gd name="adj" fmla="val 0"/>
              </a:avLst>
            </a:prstGeom>
            <a:solidFill>
              <a:srgbClr val="B8135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72" name="Flipkart Digital Gift Card"/>
            <p:cNvSpPr txBox="1"/>
            <p:nvPr/>
          </p:nvSpPr>
          <p:spPr>
            <a:xfrm>
              <a:off x="45723" y="17505"/>
              <a:ext cx="12100554" cy="300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Flipkart Digital Gift Card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International Landscape: </a:t>
            </a:r>
            <a:r>
              <a:t>PayPal </a:t>
            </a:r>
            <a:r>
              <a:t>   </a:t>
            </a:r>
          </a:p>
        </p:txBody>
      </p:sp>
      <p:grpSp>
        <p:nvGrpSpPr>
          <p:cNvPr id="478" name="Rounded Rectangle 2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476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77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sp>
        <p:nvSpPr>
          <p:cNvPr id="479" name="Straight Connector 7"/>
          <p:cNvSpPr/>
          <p:nvPr/>
        </p:nvSpPr>
        <p:spPr>
          <a:xfrm flipH="1">
            <a:off x="4380088" y="1121863"/>
            <a:ext cx="3" cy="5023560"/>
          </a:xfrm>
          <a:prstGeom prst="line">
            <a:avLst/>
          </a:prstGeom>
          <a:ln w="190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80" name="Rounded Rectangle 9"/>
          <p:cNvSpPr/>
          <p:nvPr/>
        </p:nvSpPr>
        <p:spPr>
          <a:xfrm>
            <a:off x="708374" y="2964296"/>
            <a:ext cx="2923826" cy="129822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483" name="Rounded Rectangle 10"/>
          <p:cNvGrpSpPr/>
          <p:nvPr/>
        </p:nvGrpSpPr>
        <p:grpSpPr>
          <a:xfrm>
            <a:off x="708372" y="3940783"/>
            <a:ext cx="2923829" cy="1298227"/>
            <a:chOff x="0" y="0"/>
            <a:chExt cx="2923828" cy="1298226"/>
          </a:xfrm>
        </p:grpSpPr>
        <p:sp>
          <p:nvSpPr>
            <p:cNvPr id="481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82" name="Digital Gift Card"/>
            <p:cNvSpPr txBox="1"/>
            <p:nvPr/>
          </p:nvSpPr>
          <p:spPr>
            <a:xfrm>
              <a:off x="115443" y="482567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Digital Gift Card </a:t>
              </a:r>
            </a:p>
          </p:txBody>
        </p:sp>
      </p:grpSp>
      <p:grpSp>
        <p:nvGrpSpPr>
          <p:cNvPr id="486" name="Rounded Rectangle 11"/>
          <p:cNvGrpSpPr/>
          <p:nvPr/>
        </p:nvGrpSpPr>
        <p:grpSpPr>
          <a:xfrm>
            <a:off x="708372" y="2198302"/>
            <a:ext cx="2923829" cy="1298227"/>
            <a:chOff x="0" y="0"/>
            <a:chExt cx="2923828" cy="1298225"/>
          </a:xfrm>
        </p:grpSpPr>
        <p:sp>
          <p:nvSpPr>
            <p:cNvPr id="484" name="Rounded Rectangle"/>
            <p:cNvSpPr/>
            <p:nvPr/>
          </p:nvSpPr>
          <p:spPr>
            <a:xfrm>
              <a:off x="-1" y="-1"/>
              <a:ext cx="2923829" cy="1298226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85" name="Generic Gift Card"/>
            <p:cNvSpPr txBox="1"/>
            <p:nvPr/>
          </p:nvSpPr>
          <p:spPr>
            <a:xfrm>
              <a:off x="115443" y="482567"/>
              <a:ext cx="269294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Generic Gift Card  </a:t>
              </a:r>
            </a:p>
          </p:txBody>
        </p:sp>
      </p:grpSp>
      <p:grpSp>
        <p:nvGrpSpPr>
          <p:cNvPr id="489" name="Google Shape;653;p32"/>
          <p:cNvGrpSpPr/>
          <p:nvPr/>
        </p:nvGrpSpPr>
        <p:grpSpPr>
          <a:xfrm>
            <a:off x="0" y="6522434"/>
            <a:ext cx="12192000" cy="335570"/>
            <a:chOff x="0" y="-1"/>
            <a:chExt cx="12192000" cy="335569"/>
          </a:xfrm>
        </p:grpSpPr>
        <p:sp>
          <p:nvSpPr>
            <p:cNvPr id="487" name="Rectangle"/>
            <p:cNvSpPr/>
            <p:nvPr/>
          </p:nvSpPr>
          <p:spPr>
            <a:xfrm>
              <a:off x="0" y="-2"/>
              <a:ext cx="12192000" cy="335570"/>
            </a:xfrm>
            <a:prstGeom prst="roundRect">
              <a:avLst>
                <a:gd name="adj" fmla="val 0"/>
              </a:avLst>
            </a:prstGeom>
            <a:solidFill>
              <a:srgbClr val="B8135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88" name="Flipkart Digital Gift Card"/>
            <p:cNvSpPr txBox="1"/>
            <p:nvPr/>
          </p:nvSpPr>
          <p:spPr>
            <a:xfrm>
              <a:off x="45723" y="17505"/>
              <a:ext cx="12100553" cy="300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Paypal Digital Gift Card</a:t>
              </a:r>
            </a:p>
          </p:txBody>
        </p:sp>
      </p:grpSp>
      <p:graphicFrame>
        <p:nvGraphicFramePr>
          <p:cNvPr id="490" name="Table 8"/>
          <p:cNvGraphicFramePr/>
          <p:nvPr/>
        </p:nvGraphicFramePr>
        <p:xfrm>
          <a:off x="4938645" y="2360656"/>
          <a:ext cx="7095068" cy="339569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75099"/>
                <a:gridCol w="4419967"/>
              </a:tblGrid>
              <a:tr h="485422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Issuance Fee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Popular Gift Card, Brand Gift Card, Travel &amp; Leisure, Sports and Outdoor </a:t>
                      </a:r>
                      <a:r>
                        <a:rPr sz="1700"/>
                        <a:t>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5315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Redemption 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Selected Stores/ merchants only. Can’t be redeem for cash.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1251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USP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Can be redeemed both in physical and online stores of Brands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457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Limit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Minimum amount $25, Service/Brand specific gift card.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Customer’s Pain Point   </a:t>
            </a:r>
          </a:p>
        </p:txBody>
      </p:sp>
      <p:sp>
        <p:nvSpPr>
          <p:cNvPr id="493" name="Google Shape;653;p32"/>
          <p:cNvSpPr/>
          <p:nvPr/>
        </p:nvSpPr>
        <p:spPr>
          <a:xfrm>
            <a:off x="0" y="5226756"/>
            <a:ext cx="12192000" cy="1698981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496" name="Rounded Rectangle 6"/>
          <p:cNvGrpSpPr/>
          <p:nvPr/>
        </p:nvGrpSpPr>
        <p:grpSpPr>
          <a:xfrm>
            <a:off x="663492" y="5427133"/>
            <a:ext cx="2923829" cy="1298227"/>
            <a:chOff x="0" y="0"/>
            <a:chExt cx="2923828" cy="1298226"/>
          </a:xfrm>
        </p:grpSpPr>
        <p:sp>
          <p:nvSpPr>
            <p:cNvPr id="494" name="Rounded Rectangle"/>
            <p:cNvSpPr/>
            <p:nvPr/>
          </p:nvSpPr>
          <p:spPr>
            <a:xfrm>
              <a:off x="0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95" name="Process Pain Point"/>
            <p:cNvSpPr txBox="1"/>
            <p:nvPr/>
          </p:nvSpPr>
          <p:spPr>
            <a:xfrm>
              <a:off x="115444" y="482567"/>
              <a:ext cx="2692940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Process Pain Point</a:t>
              </a:r>
            </a:p>
          </p:txBody>
        </p:sp>
      </p:grpSp>
      <p:grpSp>
        <p:nvGrpSpPr>
          <p:cNvPr id="499" name="Rounded Rectangle 7"/>
          <p:cNvGrpSpPr/>
          <p:nvPr/>
        </p:nvGrpSpPr>
        <p:grpSpPr>
          <a:xfrm>
            <a:off x="8895659" y="5427133"/>
            <a:ext cx="2923830" cy="1298227"/>
            <a:chOff x="0" y="0"/>
            <a:chExt cx="2923828" cy="1298226"/>
          </a:xfrm>
        </p:grpSpPr>
        <p:sp>
          <p:nvSpPr>
            <p:cNvPr id="497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498" name="Productivity Pain Point"/>
            <p:cNvSpPr txBox="1"/>
            <p:nvPr/>
          </p:nvSpPr>
          <p:spPr>
            <a:xfrm>
              <a:off x="115444" y="482567"/>
              <a:ext cx="2692939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Productivity Pain Point</a:t>
              </a:r>
            </a:p>
          </p:txBody>
        </p:sp>
      </p:grpSp>
      <p:grpSp>
        <p:nvGrpSpPr>
          <p:cNvPr id="502" name="Rounded Rectangle 8"/>
          <p:cNvGrpSpPr/>
          <p:nvPr/>
        </p:nvGrpSpPr>
        <p:grpSpPr>
          <a:xfrm>
            <a:off x="4779575" y="5427133"/>
            <a:ext cx="2923830" cy="1298227"/>
            <a:chOff x="0" y="0"/>
            <a:chExt cx="2923828" cy="1298226"/>
          </a:xfrm>
        </p:grpSpPr>
        <p:sp>
          <p:nvSpPr>
            <p:cNvPr id="500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01" name="Financial Pain Point"/>
            <p:cNvSpPr txBox="1"/>
            <p:nvPr/>
          </p:nvSpPr>
          <p:spPr>
            <a:xfrm>
              <a:off x="115444" y="482567"/>
              <a:ext cx="2692939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Financial Pain Point</a:t>
              </a:r>
            </a:p>
          </p:txBody>
        </p:sp>
      </p:grpSp>
      <p:grpSp>
        <p:nvGrpSpPr>
          <p:cNvPr id="505" name="Rounded Rectangle 10"/>
          <p:cNvGrpSpPr/>
          <p:nvPr/>
        </p:nvGrpSpPr>
        <p:grpSpPr>
          <a:xfrm>
            <a:off x="1815139" y="1330234"/>
            <a:ext cx="3544360" cy="1638746"/>
            <a:chOff x="0" y="0"/>
            <a:chExt cx="3544359" cy="1638745"/>
          </a:xfrm>
        </p:grpSpPr>
        <p:sp>
          <p:nvSpPr>
            <p:cNvPr id="503" name="Rounded Rectangle"/>
            <p:cNvSpPr/>
            <p:nvPr/>
          </p:nvSpPr>
          <p:spPr>
            <a:xfrm>
              <a:off x="0" y="0"/>
              <a:ext cx="3544360" cy="1638746"/>
            </a:xfrm>
            <a:prstGeom prst="roundRect">
              <a:avLst>
                <a:gd name="adj" fmla="val 2530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04" name="Process Pain Point:…"/>
            <p:cNvSpPr txBox="1"/>
            <p:nvPr/>
          </p:nvSpPr>
          <p:spPr>
            <a:xfrm>
              <a:off x="64213" y="86277"/>
              <a:ext cx="3415933" cy="1466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Process Pain Point</a:t>
              </a:r>
              <a:r>
                <a:rPr sz="2000"/>
                <a:t>: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1. </a:t>
              </a:r>
              <a:r>
                <a:rPr sz="1700"/>
                <a:t>Takes paperwork and documentation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2.  </a:t>
              </a:r>
              <a:r>
                <a:rPr sz="1700"/>
                <a:t>Requires multiple platform to complete purchase </a:t>
              </a:r>
            </a:p>
          </p:txBody>
        </p:sp>
      </p:grpSp>
      <p:grpSp>
        <p:nvGrpSpPr>
          <p:cNvPr id="508" name="Rounded Rectangle 11"/>
          <p:cNvGrpSpPr/>
          <p:nvPr/>
        </p:nvGrpSpPr>
        <p:grpSpPr>
          <a:xfrm>
            <a:off x="1815139" y="3244630"/>
            <a:ext cx="3544360" cy="1638746"/>
            <a:chOff x="0" y="0"/>
            <a:chExt cx="3544359" cy="1638745"/>
          </a:xfrm>
        </p:grpSpPr>
        <p:sp>
          <p:nvSpPr>
            <p:cNvPr id="506" name="Rounded Rectangle"/>
            <p:cNvSpPr/>
            <p:nvPr/>
          </p:nvSpPr>
          <p:spPr>
            <a:xfrm>
              <a:off x="0" y="0"/>
              <a:ext cx="3544360" cy="1638746"/>
            </a:xfrm>
            <a:prstGeom prst="roundRect">
              <a:avLst>
                <a:gd name="adj" fmla="val 2530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07" name="Financial Pain Point:…"/>
            <p:cNvSpPr txBox="1"/>
            <p:nvPr/>
          </p:nvSpPr>
          <p:spPr>
            <a:xfrm>
              <a:off x="64213" y="225977"/>
              <a:ext cx="3415933" cy="11867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Financial Pain Point: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1. </a:t>
              </a:r>
              <a:r>
                <a:rPr sz="1700"/>
                <a:t>Higher Issuance fees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2</a:t>
              </a:r>
              <a:r>
                <a:rPr sz="1700"/>
                <a:t>. Transaction count and amount limitation  </a:t>
              </a:r>
            </a:p>
          </p:txBody>
        </p:sp>
      </p:grpSp>
      <p:grpSp>
        <p:nvGrpSpPr>
          <p:cNvPr id="511" name="Rounded Rectangle 12"/>
          <p:cNvGrpSpPr/>
          <p:nvPr/>
        </p:nvGrpSpPr>
        <p:grpSpPr>
          <a:xfrm>
            <a:off x="5607851" y="1289511"/>
            <a:ext cx="3544360" cy="1720188"/>
            <a:chOff x="0" y="0"/>
            <a:chExt cx="3544359" cy="1720186"/>
          </a:xfrm>
        </p:grpSpPr>
        <p:sp>
          <p:nvSpPr>
            <p:cNvPr id="509" name="Rounded Rectangle"/>
            <p:cNvSpPr/>
            <p:nvPr/>
          </p:nvSpPr>
          <p:spPr>
            <a:xfrm>
              <a:off x="0" y="40722"/>
              <a:ext cx="3544360" cy="1638747"/>
            </a:xfrm>
            <a:prstGeom prst="roundRect">
              <a:avLst>
                <a:gd name="adj" fmla="val 2530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10" name="Productivity Pain Point:…"/>
            <p:cNvSpPr txBox="1"/>
            <p:nvPr/>
          </p:nvSpPr>
          <p:spPr>
            <a:xfrm>
              <a:off x="64213" y="0"/>
              <a:ext cx="3415933" cy="17201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Productivity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t>Pain Point: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1.  </a:t>
              </a:r>
              <a:r>
                <a:rPr sz="1700"/>
                <a:t>Financial Gift Cards are Non reloadable &amp; there is an expiry limit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2. </a:t>
              </a:r>
              <a:r>
                <a:rPr sz="1700"/>
                <a:t>Retail Gift cards have limited validity &amp; these are useable on specific stores only.  </a:t>
              </a:r>
            </a:p>
          </p:txBody>
        </p:sp>
      </p:grpSp>
      <p:sp>
        <p:nvSpPr>
          <p:cNvPr id="512" name="Flowchart: Decision 2"/>
          <p:cNvSpPr/>
          <p:nvPr/>
        </p:nvSpPr>
        <p:spPr>
          <a:xfrm>
            <a:off x="6935757" y="3244630"/>
            <a:ext cx="1535291" cy="1638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B813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13" name="Flowchart: Off-page Connector 17"/>
          <p:cNvSpPr/>
          <p:nvPr/>
        </p:nvSpPr>
        <p:spPr>
          <a:xfrm rot="16200000">
            <a:off x="4030874" y="5791994"/>
            <a:ext cx="276582" cy="541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14" name="Flowchart: Off-page Connector 20"/>
          <p:cNvSpPr/>
          <p:nvPr/>
        </p:nvSpPr>
        <p:spPr>
          <a:xfrm rot="16200000">
            <a:off x="8146956" y="5805311"/>
            <a:ext cx="276582" cy="541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15" name="Flowchart: Decision 2"/>
          <p:cNvSpPr/>
          <p:nvPr/>
        </p:nvSpPr>
        <p:spPr>
          <a:xfrm>
            <a:off x="7088157" y="3397029"/>
            <a:ext cx="1535291" cy="16387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16" name="&quot;No&quot; Symbol 1"/>
          <p:cNvSpPr/>
          <p:nvPr/>
        </p:nvSpPr>
        <p:spPr>
          <a:xfrm rot="21449004">
            <a:off x="7564879" y="3924632"/>
            <a:ext cx="581848" cy="6194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16735" y="14132"/>
                </a:moveTo>
                <a:cubicBezTo>
                  <a:pt x="18511" y="10734"/>
                  <a:pt x="17293" y="6488"/>
                  <a:pt x="14015" y="4648"/>
                </a:cubicBezTo>
                <a:cubicBezTo>
                  <a:pt x="11965" y="3498"/>
                  <a:pt x="9488" y="3525"/>
                  <a:pt x="7462" y="4719"/>
                </a:cubicBezTo>
                <a:close/>
                <a:moveTo>
                  <a:pt x="4865" y="7468"/>
                </a:moveTo>
                <a:cubicBezTo>
                  <a:pt x="3089" y="10866"/>
                  <a:pt x="4307" y="15111"/>
                  <a:pt x="7585" y="16952"/>
                </a:cubicBezTo>
                <a:cubicBezTo>
                  <a:pt x="9635" y="18102"/>
                  <a:pt x="12112" y="18075"/>
                  <a:pt x="14138" y="16881"/>
                </a:cubicBezTo>
                <a:close/>
              </a:path>
            </a:pathLst>
          </a:custGeom>
          <a:solidFill>
            <a:srgbClr val="B8135B"/>
          </a:solidFill>
          <a:ln w="28575">
            <a:solidFill>
              <a:schemeClr val="accent4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519" name="Flowchart: Summing Junction 2"/>
          <p:cNvGrpSpPr/>
          <p:nvPr/>
        </p:nvGrpSpPr>
        <p:grpSpPr>
          <a:xfrm>
            <a:off x="9038904" y="1205586"/>
            <a:ext cx="226607" cy="249224"/>
            <a:chOff x="0" y="0"/>
            <a:chExt cx="226606" cy="249223"/>
          </a:xfrm>
        </p:grpSpPr>
        <p:sp>
          <p:nvSpPr>
            <p:cNvPr id="517" name="Oval"/>
            <p:cNvSpPr/>
            <p:nvPr/>
          </p:nvSpPr>
          <p:spPr>
            <a:xfrm>
              <a:off x="0" y="0"/>
              <a:ext cx="226604" cy="24922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18" name="Shape"/>
            <p:cNvSpPr/>
            <p:nvPr/>
          </p:nvSpPr>
          <p:spPr>
            <a:xfrm>
              <a:off x="-1" y="-1"/>
              <a:ext cx="226608" cy="249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63" y="3163"/>
                  </a:moveTo>
                  <a:lnTo>
                    <a:pt x="18437" y="18437"/>
                  </a:lnTo>
                  <a:moveTo>
                    <a:pt x="18437" y="3163"/>
                  </a:moveTo>
                  <a:lnTo>
                    <a:pt x="3163" y="18437"/>
                  </a:ln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12700" cap="flat">
              <a:solidFill>
                <a:srgbClr val="B813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grpSp>
        <p:nvGrpSpPr>
          <p:cNvPr id="522" name="Flowchart: Summing Junction 33"/>
          <p:cNvGrpSpPr/>
          <p:nvPr/>
        </p:nvGrpSpPr>
        <p:grpSpPr>
          <a:xfrm>
            <a:off x="5228513" y="3120019"/>
            <a:ext cx="226607" cy="249225"/>
            <a:chOff x="0" y="0"/>
            <a:chExt cx="226606" cy="249223"/>
          </a:xfrm>
        </p:grpSpPr>
        <p:sp>
          <p:nvSpPr>
            <p:cNvPr id="520" name="Oval"/>
            <p:cNvSpPr/>
            <p:nvPr/>
          </p:nvSpPr>
          <p:spPr>
            <a:xfrm>
              <a:off x="0" y="0"/>
              <a:ext cx="226604" cy="24922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21" name="Shape"/>
            <p:cNvSpPr/>
            <p:nvPr/>
          </p:nvSpPr>
          <p:spPr>
            <a:xfrm>
              <a:off x="-1" y="-1"/>
              <a:ext cx="226608" cy="249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63" y="3163"/>
                  </a:moveTo>
                  <a:lnTo>
                    <a:pt x="18437" y="18437"/>
                  </a:lnTo>
                  <a:moveTo>
                    <a:pt x="18437" y="3163"/>
                  </a:moveTo>
                  <a:lnTo>
                    <a:pt x="3163" y="18437"/>
                  </a:ln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12700" cap="flat">
              <a:solidFill>
                <a:srgbClr val="B813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grpSp>
        <p:nvGrpSpPr>
          <p:cNvPr id="525" name="Flowchart: Summing Junction 34"/>
          <p:cNvGrpSpPr/>
          <p:nvPr/>
        </p:nvGrpSpPr>
        <p:grpSpPr>
          <a:xfrm>
            <a:off x="5228847" y="1177235"/>
            <a:ext cx="226607" cy="249225"/>
            <a:chOff x="0" y="0"/>
            <a:chExt cx="226606" cy="249223"/>
          </a:xfrm>
        </p:grpSpPr>
        <p:sp>
          <p:nvSpPr>
            <p:cNvPr id="523" name="Oval"/>
            <p:cNvSpPr/>
            <p:nvPr/>
          </p:nvSpPr>
          <p:spPr>
            <a:xfrm>
              <a:off x="0" y="0"/>
              <a:ext cx="226604" cy="249222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24" name="Shape"/>
            <p:cNvSpPr/>
            <p:nvPr/>
          </p:nvSpPr>
          <p:spPr>
            <a:xfrm>
              <a:off x="-1" y="-1"/>
              <a:ext cx="226608" cy="249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163" y="3163"/>
                  </a:moveTo>
                  <a:lnTo>
                    <a:pt x="18437" y="18437"/>
                  </a:lnTo>
                  <a:moveTo>
                    <a:pt x="18437" y="3163"/>
                  </a:moveTo>
                  <a:lnTo>
                    <a:pt x="3163" y="18437"/>
                  </a:lnTo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noFill/>
            <a:ln w="12700" cap="flat">
              <a:solidFill>
                <a:srgbClr val="B813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Problem Statement   </a:t>
            </a:r>
          </a:p>
        </p:txBody>
      </p:sp>
      <p:sp>
        <p:nvSpPr>
          <p:cNvPr id="528" name="Google Shape;653;p32"/>
          <p:cNvSpPr/>
          <p:nvPr/>
        </p:nvSpPr>
        <p:spPr>
          <a:xfrm>
            <a:off x="0" y="5226756"/>
            <a:ext cx="12192000" cy="1698981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29" name="Rounded Rectangle 3"/>
          <p:cNvSpPr/>
          <p:nvPr/>
        </p:nvSpPr>
        <p:spPr>
          <a:xfrm>
            <a:off x="3776133" y="5427133"/>
            <a:ext cx="4639734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chemeClr val="accent4"/>
            </a:solidFill>
            <a:custDash>
              <a:ds d="200000" sp="200000"/>
            </a:custDash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7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Customers find it inconvenient and lengthy procedure to purchase financial gift card at the same time retail cards have limited usability.  </a:t>
            </a:r>
          </a:p>
        </p:txBody>
      </p:sp>
      <p:sp>
        <p:nvSpPr>
          <p:cNvPr id="530" name="Rounded Rectangle 3"/>
          <p:cNvSpPr/>
          <p:nvPr/>
        </p:nvSpPr>
        <p:spPr>
          <a:xfrm>
            <a:off x="606102" y="1681870"/>
            <a:ext cx="2260347" cy="2432238"/>
          </a:xfrm>
          <a:prstGeom prst="roundRect">
            <a:avLst>
              <a:gd name="adj" fmla="val 2883"/>
            </a:avLst>
          </a:prstGeom>
          <a:solidFill>
            <a:srgbClr val="B8135B"/>
          </a:solidFill>
          <a:ln w="12700">
            <a:solidFill>
              <a:schemeClr val="accent4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533" name="Rounded Rectangle 3"/>
          <p:cNvGrpSpPr/>
          <p:nvPr/>
        </p:nvGrpSpPr>
        <p:grpSpPr>
          <a:xfrm>
            <a:off x="733102" y="1755233"/>
            <a:ext cx="2206532" cy="2383390"/>
            <a:chOff x="0" y="0"/>
            <a:chExt cx="2206531" cy="2383389"/>
          </a:xfrm>
        </p:grpSpPr>
        <p:sp>
          <p:nvSpPr>
            <p:cNvPr id="531" name="Rounded Rectangle"/>
            <p:cNvSpPr/>
            <p:nvPr/>
          </p:nvSpPr>
          <p:spPr>
            <a:xfrm>
              <a:off x="0" y="24517"/>
              <a:ext cx="2206532" cy="2334358"/>
            </a:xfrm>
            <a:prstGeom prst="roundRect">
              <a:avLst>
                <a:gd name="adj" fmla="val 2883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32" name="Higher Fees…"/>
            <p:cNvSpPr txBox="1"/>
            <p:nvPr/>
          </p:nvSpPr>
          <p:spPr>
            <a:xfrm>
              <a:off x="24981" y="0"/>
              <a:ext cx="2156569" cy="23833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2000">
                  <a:latin typeface="+mj-lt"/>
                  <a:ea typeface="+mj-ea"/>
                  <a:cs typeface="+mj-cs"/>
                  <a:sym typeface="Calibri"/>
                </a:defRPr>
              </a:pPr>
              <a:r>
                <a:t>Higher Fees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Issuance/reissuance Charges are very high.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Requires encashment fees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 </a:t>
              </a:r>
            </a:p>
          </p:txBody>
        </p:sp>
      </p:grpSp>
      <p:sp>
        <p:nvSpPr>
          <p:cNvPr id="534" name="Rounded Rectangle 3"/>
          <p:cNvSpPr/>
          <p:nvPr/>
        </p:nvSpPr>
        <p:spPr>
          <a:xfrm>
            <a:off x="6192932" y="1730811"/>
            <a:ext cx="2260350" cy="2432237"/>
          </a:xfrm>
          <a:prstGeom prst="roundRect">
            <a:avLst>
              <a:gd name="adj" fmla="val 2883"/>
            </a:avLst>
          </a:prstGeom>
          <a:solidFill>
            <a:srgbClr val="B8135B"/>
          </a:solidFill>
          <a:ln w="12700">
            <a:solidFill>
              <a:schemeClr val="accent4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35" name="Rounded Rectangle 3"/>
          <p:cNvSpPr/>
          <p:nvPr/>
        </p:nvSpPr>
        <p:spPr>
          <a:xfrm>
            <a:off x="3399516" y="1730811"/>
            <a:ext cx="2260349" cy="2432237"/>
          </a:xfrm>
          <a:prstGeom prst="roundRect">
            <a:avLst>
              <a:gd name="adj" fmla="val 2883"/>
            </a:avLst>
          </a:prstGeom>
          <a:solidFill>
            <a:srgbClr val="B8135B"/>
          </a:solidFill>
          <a:ln w="12700">
            <a:solidFill>
              <a:schemeClr val="accent4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538" name="Rounded Rectangle 3"/>
          <p:cNvGrpSpPr/>
          <p:nvPr/>
        </p:nvGrpSpPr>
        <p:grpSpPr>
          <a:xfrm>
            <a:off x="3539085" y="1756178"/>
            <a:ext cx="2260350" cy="2479384"/>
            <a:chOff x="0" y="0"/>
            <a:chExt cx="2260349" cy="2479383"/>
          </a:xfrm>
        </p:grpSpPr>
        <p:sp>
          <p:nvSpPr>
            <p:cNvPr id="536" name="Rounded Rectangle"/>
            <p:cNvSpPr/>
            <p:nvPr/>
          </p:nvSpPr>
          <p:spPr>
            <a:xfrm>
              <a:off x="0" y="72512"/>
              <a:ext cx="2260350" cy="2334357"/>
            </a:xfrm>
            <a:prstGeom prst="roundRect">
              <a:avLst>
                <a:gd name="adj" fmla="val 2883"/>
              </a:avLst>
            </a:prstGeom>
            <a:solidFill>
              <a:srgbClr val="FFFFFF"/>
            </a:solidFill>
            <a:ln w="9525" cap="flat">
              <a:solidFill>
                <a:srgbClr val="B5155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37" name="Flexibility…"/>
            <p:cNvSpPr txBox="1"/>
            <p:nvPr/>
          </p:nvSpPr>
          <p:spPr>
            <a:xfrm>
              <a:off x="23847" y="0"/>
              <a:ext cx="2212655" cy="24793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Flexibility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Validity Issue 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Rigid Ceiling &amp; threshold of purchase amount </a:t>
              </a:r>
            </a:p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High activation time</a:t>
              </a:r>
              <a:r>
                <a:t> &amp; fixed redemption </a:t>
              </a:r>
              <a:r>
                <a:t> 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b="1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 </a:t>
              </a:r>
            </a:p>
          </p:txBody>
        </p:sp>
      </p:grpSp>
      <p:grpSp>
        <p:nvGrpSpPr>
          <p:cNvPr id="541" name="Rounded Rectangle 3"/>
          <p:cNvGrpSpPr/>
          <p:nvPr/>
        </p:nvGrpSpPr>
        <p:grpSpPr>
          <a:xfrm>
            <a:off x="6332501" y="1810523"/>
            <a:ext cx="2206532" cy="2370690"/>
            <a:chOff x="0" y="0"/>
            <a:chExt cx="2206531" cy="2370689"/>
          </a:xfrm>
        </p:grpSpPr>
        <p:sp>
          <p:nvSpPr>
            <p:cNvPr id="539" name="Rounded Rectangle"/>
            <p:cNvSpPr/>
            <p:nvPr/>
          </p:nvSpPr>
          <p:spPr>
            <a:xfrm>
              <a:off x="0" y="18167"/>
              <a:ext cx="2206532" cy="2334357"/>
            </a:xfrm>
            <a:prstGeom prst="roundRect">
              <a:avLst>
                <a:gd name="adj" fmla="val 2883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40" name="Procedure…"/>
            <p:cNvSpPr txBox="1"/>
            <p:nvPr/>
          </p:nvSpPr>
          <p:spPr>
            <a:xfrm>
              <a:off x="24981" y="0"/>
              <a:ext cx="2156569" cy="2370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Procedure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No easy way of purchase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Physical Presence &amp; paperwork requires 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Limited Usability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 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pic>
        <p:nvPicPr>
          <p:cNvPr id="54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9626" t="10233" r="10838" b="12093"/>
          <a:stretch>
            <a:fillRect/>
          </a:stretch>
        </p:blipFill>
        <p:spPr>
          <a:xfrm>
            <a:off x="7623319" y="3261688"/>
            <a:ext cx="872838" cy="85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rcRect l="9626" t="10233" r="10838" b="12093"/>
          <a:stretch>
            <a:fillRect/>
          </a:stretch>
        </p:blipFill>
        <p:spPr>
          <a:xfrm>
            <a:off x="2023142" y="3261688"/>
            <a:ext cx="872838" cy="8524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4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rcRect l="9626" t="10233" r="10838" b="12093"/>
          <a:stretch>
            <a:fillRect/>
          </a:stretch>
        </p:blipFill>
        <p:spPr>
          <a:xfrm>
            <a:off x="4906924" y="3310628"/>
            <a:ext cx="822726" cy="803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5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46779" y="1219200"/>
            <a:ext cx="3159931" cy="31599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Market Gap: Unmet Needs  </a:t>
            </a:r>
          </a:p>
        </p:txBody>
      </p:sp>
      <p:sp>
        <p:nvSpPr>
          <p:cNvPr id="548" name="Google Shape;653;p32"/>
          <p:cNvSpPr/>
          <p:nvPr/>
        </p:nvSpPr>
        <p:spPr>
          <a:xfrm>
            <a:off x="0" y="5159021"/>
            <a:ext cx="12192000" cy="1698981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49" name="Rounded Rectangle 3"/>
          <p:cNvSpPr/>
          <p:nvPr/>
        </p:nvSpPr>
        <p:spPr>
          <a:xfrm>
            <a:off x="3045404" y="5292368"/>
            <a:ext cx="4901089" cy="1432282"/>
          </a:xfrm>
          <a:prstGeom prst="roundRect">
            <a:avLst>
              <a:gd name="adj" fmla="val 7062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7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Customers want versatility in selecting amount and wide acceptance of their purchased card/voucher  </a:t>
            </a:r>
          </a:p>
        </p:txBody>
      </p:sp>
      <p:sp>
        <p:nvSpPr>
          <p:cNvPr id="550" name="Jigsaw Piece"/>
          <p:cNvSpPr/>
          <p:nvPr/>
        </p:nvSpPr>
        <p:spPr>
          <a:xfrm>
            <a:off x="5890915" y="3994673"/>
            <a:ext cx="1805650" cy="1111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70" y="0"/>
                </a:moveTo>
                <a:cubicBezTo>
                  <a:pt x="4727" y="0"/>
                  <a:pt x="4529" y="339"/>
                  <a:pt x="4529" y="754"/>
                </a:cubicBezTo>
                <a:lnTo>
                  <a:pt x="4529" y="7491"/>
                </a:lnTo>
                <a:cubicBezTo>
                  <a:pt x="4382" y="8825"/>
                  <a:pt x="3672" y="8999"/>
                  <a:pt x="3672" y="8999"/>
                </a:cubicBezTo>
                <a:cubicBezTo>
                  <a:pt x="3377" y="9059"/>
                  <a:pt x="2943" y="8562"/>
                  <a:pt x="2783" y="8363"/>
                </a:cubicBezTo>
                <a:cubicBezTo>
                  <a:pt x="2489" y="7923"/>
                  <a:pt x="2110" y="7658"/>
                  <a:pt x="1698" y="7658"/>
                </a:cubicBezTo>
                <a:cubicBezTo>
                  <a:pt x="760" y="7658"/>
                  <a:pt x="0" y="9026"/>
                  <a:pt x="0" y="10717"/>
                </a:cubicBezTo>
                <a:cubicBezTo>
                  <a:pt x="0" y="12407"/>
                  <a:pt x="760" y="13778"/>
                  <a:pt x="1698" y="13778"/>
                </a:cubicBezTo>
                <a:cubicBezTo>
                  <a:pt x="2082" y="13778"/>
                  <a:pt x="2436" y="13545"/>
                  <a:pt x="2720" y="13157"/>
                </a:cubicBezTo>
                <a:lnTo>
                  <a:pt x="2720" y="13160"/>
                </a:lnTo>
                <a:cubicBezTo>
                  <a:pt x="2746" y="13124"/>
                  <a:pt x="3313" y="12370"/>
                  <a:pt x="3672" y="12443"/>
                </a:cubicBezTo>
                <a:cubicBezTo>
                  <a:pt x="3672" y="12443"/>
                  <a:pt x="4382" y="12617"/>
                  <a:pt x="4529" y="13951"/>
                </a:cubicBezTo>
                <a:lnTo>
                  <a:pt x="4529" y="20846"/>
                </a:lnTo>
                <a:cubicBezTo>
                  <a:pt x="4529" y="21260"/>
                  <a:pt x="4727" y="21600"/>
                  <a:pt x="4970" y="21600"/>
                </a:cubicBezTo>
                <a:lnTo>
                  <a:pt x="9322" y="21600"/>
                </a:lnTo>
                <a:cubicBezTo>
                  <a:pt x="9749" y="21162"/>
                  <a:pt x="9815" y="20388"/>
                  <a:pt x="9815" y="20388"/>
                </a:cubicBezTo>
                <a:cubicBezTo>
                  <a:pt x="9857" y="19778"/>
                  <a:pt x="9419" y="18814"/>
                  <a:pt x="9396" y="18765"/>
                </a:cubicBezTo>
                <a:lnTo>
                  <a:pt x="9394" y="18763"/>
                </a:lnTo>
                <a:cubicBezTo>
                  <a:pt x="9168" y="18278"/>
                  <a:pt x="9031" y="17676"/>
                  <a:pt x="9032" y="17022"/>
                </a:cubicBezTo>
                <a:cubicBezTo>
                  <a:pt x="9032" y="15422"/>
                  <a:pt x="9836" y="14124"/>
                  <a:pt x="10827" y="14124"/>
                </a:cubicBezTo>
                <a:cubicBezTo>
                  <a:pt x="11818" y="14124"/>
                  <a:pt x="12621" y="15422"/>
                  <a:pt x="12621" y="17022"/>
                </a:cubicBezTo>
                <a:cubicBezTo>
                  <a:pt x="12621" y="17724"/>
                  <a:pt x="12467" y="18368"/>
                  <a:pt x="12209" y="18869"/>
                </a:cubicBezTo>
                <a:cubicBezTo>
                  <a:pt x="12092" y="19143"/>
                  <a:pt x="11799" y="19886"/>
                  <a:pt x="11834" y="20388"/>
                </a:cubicBezTo>
                <a:cubicBezTo>
                  <a:pt x="11834" y="20388"/>
                  <a:pt x="11900" y="21162"/>
                  <a:pt x="12327" y="21600"/>
                </a:cubicBezTo>
                <a:lnTo>
                  <a:pt x="16679" y="21600"/>
                </a:lnTo>
                <a:cubicBezTo>
                  <a:pt x="16922" y="21600"/>
                  <a:pt x="17120" y="21261"/>
                  <a:pt x="17120" y="20846"/>
                </a:cubicBezTo>
                <a:lnTo>
                  <a:pt x="17120" y="13499"/>
                </a:lnTo>
                <a:cubicBezTo>
                  <a:pt x="17332" y="12447"/>
                  <a:pt x="17928" y="12299"/>
                  <a:pt x="17928" y="12299"/>
                </a:cubicBezTo>
                <a:cubicBezTo>
                  <a:pt x="18223" y="12239"/>
                  <a:pt x="18657" y="12736"/>
                  <a:pt x="18817" y="12935"/>
                </a:cubicBezTo>
                <a:cubicBezTo>
                  <a:pt x="19111" y="13375"/>
                  <a:pt x="19490" y="13640"/>
                  <a:pt x="19902" y="13640"/>
                </a:cubicBezTo>
                <a:cubicBezTo>
                  <a:pt x="20840" y="13640"/>
                  <a:pt x="21600" y="12272"/>
                  <a:pt x="21600" y="10581"/>
                </a:cubicBezTo>
                <a:cubicBezTo>
                  <a:pt x="21600" y="8891"/>
                  <a:pt x="20840" y="7519"/>
                  <a:pt x="19902" y="7519"/>
                </a:cubicBezTo>
                <a:cubicBezTo>
                  <a:pt x="19518" y="7519"/>
                  <a:pt x="19164" y="7753"/>
                  <a:pt x="18880" y="8141"/>
                </a:cubicBezTo>
                <a:lnTo>
                  <a:pt x="18880" y="8138"/>
                </a:lnTo>
                <a:cubicBezTo>
                  <a:pt x="18854" y="8174"/>
                  <a:pt x="18287" y="8928"/>
                  <a:pt x="17928" y="8855"/>
                </a:cubicBezTo>
                <a:cubicBezTo>
                  <a:pt x="17928" y="8855"/>
                  <a:pt x="17332" y="8707"/>
                  <a:pt x="17120" y="7655"/>
                </a:cubicBezTo>
                <a:lnTo>
                  <a:pt x="17120" y="754"/>
                </a:lnTo>
                <a:cubicBezTo>
                  <a:pt x="17120" y="340"/>
                  <a:pt x="16921" y="0"/>
                  <a:pt x="16678" y="0"/>
                </a:cubicBezTo>
                <a:lnTo>
                  <a:pt x="12110" y="0"/>
                </a:lnTo>
                <a:cubicBezTo>
                  <a:pt x="11780" y="445"/>
                  <a:pt x="11725" y="1085"/>
                  <a:pt x="11725" y="1085"/>
                </a:cubicBezTo>
                <a:cubicBezTo>
                  <a:pt x="11682" y="1697"/>
                  <a:pt x="12124" y="2664"/>
                  <a:pt x="12145" y="2708"/>
                </a:cubicBezTo>
                <a:lnTo>
                  <a:pt x="12142" y="2708"/>
                </a:lnTo>
                <a:cubicBezTo>
                  <a:pt x="12369" y="3193"/>
                  <a:pt x="12506" y="3796"/>
                  <a:pt x="12506" y="4452"/>
                </a:cubicBezTo>
                <a:cubicBezTo>
                  <a:pt x="12506" y="6051"/>
                  <a:pt x="11704" y="7347"/>
                  <a:pt x="10712" y="7347"/>
                </a:cubicBezTo>
                <a:cubicBezTo>
                  <a:pt x="9721" y="7347"/>
                  <a:pt x="8917" y="6051"/>
                  <a:pt x="8917" y="4452"/>
                </a:cubicBezTo>
                <a:cubicBezTo>
                  <a:pt x="8917" y="3749"/>
                  <a:pt x="9072" y="3103"/>
                  <a:pt x="9330" y="2601"/>
                </a:cubicBezTo>
                <a:cubicBezTo>
                  <a:pt x="9447" y="2328"/>
                  <a:pt x="9738" y="1588"/>
                  <a:pt x="9703" y="1085"/>
                </a:cubicBezTo>
                <a:cubicBezTo>
                  <a:pt x="9703" y="1085"/>
                  <a:pt x="9648" y="445"/>
                  <a:pt x="9318" y="0"/>
                </a:cubicBezTo>
                <a:lnTo>
                  <a:pt x="4970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B8135B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51" name="Jigsaw Piece"/>
          <p:cNvSpPr/>
          <p:nvPr/>
        </p:nvSpPr>
        <p:spPr>
          <a:xfrm>
            <a:off x="1332858" y="3946400"/>
            <a:ext cx="1807250" cy="11119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4970" y="0"/>
                </a:moveTo>
                <a:cubicBezTo>
                  <a:pt x="4727" y="0"/>
                  <a:pt x="4529" y="339"/>
                  <a:pt x="4529" y="754"/>
                </a:cubicBezTo>
                <a:lnTo>
                  <a:pt x="4529" y="7491"/>
                </a:lnTo>
                <a:cubicBezTo>
                  <a:pt x="4382" y="8825"/>
                  <a:pt x="3672" y="8999"/>
                  <a:pt x="3672" y="8999"/>
                </a:cubicBezTo>
                <a:cubicBezTo>
                  <a:pt x="3377" y="9059"/>
                  <a:pt x="2943" y="8562"/>
                  <a:pt x="2783" y="8363"/>
                </a:cubicBezTo>
                <a:cubicBezTo>
                  <a:pt x="2489" y="7923"/>
                  <a:pt x="2110" y="7658"/>
                  <a:pt x="1698" y="7658"/>
                </a:cubicBezTo>
                <a:cubicBezTo>
                  <a:pt x="760" y="7658"/>
                  <a:pt x="0" y="9026"/>
                  <a:pt x="0" y="10717"/>
                </a:cubicBezTo>
                <a:cubicBezTo>
                  <a:pt x="0" y="12407"/>
                  <a:pt x="760" y="13778"/>
                  <a:pt x="1698" y="13778"/>
                </a:cubicBezTo>
                <a:cubicBezTo>
                  <a:pt x="2082" y="13778"/>
                  <a:pt x="2436" y="13545"/>
                  <a:pt x="2720" y="13157"/>
                </a:cubicBezTo>
                <a:lnTo>
                  <a:pt x="2720" y="13160"/>
                </a:lnTo>
                <a:cubicBezTo>
                  <a:pt x="2746" y="13124"/>
                  <a:pt x="3313" y="12370"/>
                  <a:pt x="3672" y="12443"/>
                </a:cubicBezTo>
                <a:cubicBezTo>
                  <a:pt x="3672" y="12443"/>
                  <a:pt x="4382" y="12617"/>
                  <a:pt x="4529" y="13951"/>
                </a:cubicBezTo>
                <a:lnTo>
                  <a:pt x="4529" y="20846"/>
                </a:lnTo>
                <a:cubicBezTo>
                  <a:pt x="4529" y="21260"/>
                  <a:pt x="4727" y="21600"/>
                  <a:pt x="4970" y="21600"/>
                </a:cubicBezTo>
                <a:lnTo>
                  <a:pt x="9322" y="21600"/>
                </a:lnTo>
                <a:cubicBezTo>
                  <a:pt x="9749" y="21162"/>
                  <a:pt x="9815" y="20388"/>
                  <a:pt x="9815" y="20388"/>
                </a:cubicBezTo>
                <a:cubicBezTo>
                  <a:pt x="9857" y="19778"/>
                  <a:pt x="9419" y="18814"/>
                  <a:pt x="9396" y="18765"/>
                </a:cubicBezTo>
                <a:lnTo>
                  <a:pt x="9394" y="18763"/>
                </a:lnTo>
                <a:cubicBezTo>
                  <a:pt x="9168" y="18278"/>
                  <a:pt x="9032" y="17676"/>
                  <a:pt x="9032" y="17022"/>
                </a:cubicBezTo>
                <a:cubicBezTo>
                  <a:pt x="9032" y="15422"/>
                  <a:pt x="9836" y="14124"/>
                  <a:pt x="10827" y="14124"/>
                </a:cubicBezTo>
                <a:cubicBezTo>
                  <a:pt x="11818" y="14124"/>
                  <a:pt x="12621" y="15422"/>
                  <a:pt x="12621" y="17022"/>
                </a:cubicBezTo>
                <a:cubicBezTo>
                  <a:pt x="12621" y="17724"/>
                  <a:pt x="12467" y="18368"/>
                  <a:pt x="12209" y="18869"/>
                </a:cubicBezTo>
                <a:cubicBezTo>
                  <a:pt x="12092" y="19143"/>
                  <a:pt x="11799" y="19886"/>
                  <a:pt x="11834" y="20388"/>
                </a:cubicBezTo>
                <a:cubicBezTo>
                  <a:pt x="11834" y="20388"/>
                  <a:pt x="11900" y="21162"/>
                  <a:pt x="12327" y="21600"/>
                </a:cubicBezTo>
                <a:lnTo>
                  <a:pt x="16679" y="21600"/>
                </a:lnTo>
                <a:cubicBezTo>
                  <a:pt x="16922" y="21600"/>
                  <a:pt x="17120" y="21261"/>
                  <a:pt x="17120" y="20846"/>
                </a:cubicBezTo>
                <a:lnTo>
                  <a:pt x="17120" y="13499"/>
                </a:lnTo>
                <a:cubicBezTo>
                  <a:pt x="17332" y="12447"/>
                  <a:pt x="17928" y="12299"/>
                  <a:pt x="17928" y="12299"/>
                </a:cubicBezTo>
                <a:cubicBezTo>
                  <a:pt x="18223" y="12239"/>
                  <a:pt x="18657" y="12736"/>
                  <a:pt x="18817" y="12935"/>
                </a:cubicBezTo>
                <a:cubicBezTo>
                  <a:pt x="19111" y="13375"/>
                  <a:pt x="19490" y="13640"/>
                  <a:pt x="19902" y="13640"/>
                </a:cubicBezTo>
                <a:cubicBezTo>
                  <a:pt x="20840" y="13640"/>
                  <a:pt x="21600" y="12272"/>
                  <a:pt x="21600" y="10581"/>
                </a:cubicBezTo>
                <a:cubicBezTo>
                  <a:pt x="21600" y="8891"/>
                  <a:pt x="20840" y="7519"/>
                  <a:pt x="19902" y="7519"/>
                </a:cubicBezTo>
                <a:cubicBezTo>
                  <a:pt x="19518" y="7519"/>
                  <a:pt x="19164" y="7753"/>
                  <a:pt x="18880" y="8141"/>
                </a:cubicBezTo>
                <a:lnTo>
                  <a:pt x="18880" y="8138"/>
                </a:lnTo>
                <a:cubicBezTo>
                  <a:pt x="18854" y="8174"/>
                  <a:pt x="18287" y="8928"/>
                  <a:pt x="17928" y="8855"/>
                </a:cubicBezTo>
                <a:cubicBezTo>
                  <a:pt x="17928" y="8855"/>
                  <a:pt x="17332" y="8707"/>
                  <a:pt x="17120" y="7655"/>
                </a:cubicBezTo>
                <a:lnTo>
                  <a:pt x="17120" y="754"/>
                </a:lnTo>
                <a:cubicBezTo>
                  <a:pt x="17120" y="340"/>
                  <a:pt x="16921" y="0"/>
                  <a:pt x="16678" y="0"/>
                </a:cubicBezTo>
                <a:lnTo>
                  <a:pt x="12110" y="0"/>
                </a:lnTo>
                <a:cubicBezTo>
                  <a:pt x="11780" y="445"/>
                  <a:pt x="11725" y="1085"/>
                  <a:pt x="11725" y="1085"/>
                </a:cubicBezTo>
                <a:cubicBezTo>
                  <a:pt x="11682" y="1697"/>
                  <a:pt x="12124" y="2664"/>
                  <a:pt x="12145" y="2708"/>
                </a:cubicBezTo>
                <a:lnTo>
                  <a:pt x="12142" y="2708"/>
                </a:lnTo>
                <a:cubicBezTo>
                  <a:pt x="12369" y="3193"/>
                  <a:pt x="12506" y="3796"/>
                  <a:pt x="12506" y="4452"/>
                </a:cubicBezTo>
                <a:cubicBezTo>
                  <a:pt x="12506" y="6051"/>
                  <a:pt x="11704" y="7347"/>
                  <a:pt x="10712" y="7347"/>
                </a:cubicBezTo>
                <a:cubicBezTo>
                  <a:pt x="9721" y="7347"/>
                  <a:pt x="8917" y="6051"/>
                  <a:pt x="8917" y="4452"/>
                </a:cubicBezTo>
                <a:cubicBezTo>
                  <a:pt x="8917" y="3749"/>
                  <a:pt x="9072" y="3103"/>
                  <a:pt x="9330" y="2601"/>
                </a:cubicBezTo>
                <a:cubicBezTo>
                  <a:pt x="9447" y="2328"/>
                  <a:pt x="9738" y="1588"/>
                  <a:pt x="9703" y="1085"/>
                </a:cubicBezTo>
                <a:cubicBezTo>
                  <a:pt x="9703" y="1085"/>
                  <a:pt x="9648" y="445"/>
                  <a:pt x="9318" y="0"/>
                </a:cubicBezTo>
                <a:lnTo>
                  <a:pt x="4970" y="0"/>
                </a:lnTo>
                <a:close/>
              </a:path>
            </a:pathLst>
          </a:custGeom>
          <a:solidFill>
            <a:srgbClr val="B8135B"/>
          </a:solidFill>
          <a:ln w="12700">
            <a:solidFill>
              <a:srgbClr val="B8135B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552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5305" y="1553226"/>
            <a:ext cx="2974882" cy="2974883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Rounded Rectangle 11"/>
          <p:cNvSpPr/>
          <p:nvPr/>
        </p:nvSpPr>
        <p:spPr>
          <a:xfrm>
            <a:off x="235526" y="2200924"/>
            <a:ext cx="3279253" cy="1604801"/>
          </a:xfrm>
          <a:prstGeom prst="roundRect">
            <a:avLst>
              <a:gd name="adj" fmla="val 4788"/>
            </a:avLst>
          </a:prstGeom>
          <a:solidFill>
            <a:srgbClr val="B5155B"/>
          </a:solidFill>
          <a:ln w="190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54" name="Rounded Rectangle 11"/>
          <p:cNvSpPr/>
          <p:nvPr/>
        </p:nvSpPr>
        <p:spPr>
          <a:xfrm>
            <a:off x="4680725" y="2200924"/>
            <a:ext cx="3279252" cy="1604801"/>
          </a:xfrm>
          <a:prstGeom prst="roundRect">
            <a:avLst>
              <a:gd name="adj" fmla="val 4788"/>
            </a:avLst>
          </a:prstGeom>
          <a:solidFill>
            <a:srgbClr val="B5155B"/>
          </a:solidFill>
          <a:ln w="190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557" name="Rounded Rectangle 11"/>
          <p:cNvGrpSpPr/>
          <p:nvPr/>
        </p:nvGrpSpPr>
        <p:grpSpPr>
          <a:xfrm>
            <a:off x="749311" y="2179116"/>
            <a:ext cx="3252323" cy="1666585"/>
            <a:chOff x="0" y="0"/>
            <a:chExt cx="3252321" cy="1666583"/>
          </a:xfrm>
        </p:grpSpPr>
        <p:sp>
          <p:nvSpPr>
            <p:cNvPr id="555" name="Rounded Rectangle"/>
            <p:cNvSpPr/>
            <p:nvPr/>
          </p:nvSpPr>
          <p:spPr>
            <a:xfrm>
              <a:off x="-1" y="39979"/>
              <a:ext cx="3252323" cy="1586630"/>
            </a:xfrm>
            <a:prstGeom prst="roundRect">
              <a:avLst>
                <a:gd name="adj" fmla="val 4788"/>
              </a:avLst>
            </a:prstGeom>
            <a:solidFill>
              <a:srgbClr val="FFFFFF"/>
            </a:solidFill>
            <a:ln w="19050" cap="flat">
              <a:solidFill>
                <a:srgbClr val="B8135B"/>
              </a:solidFill>
              <a:prstDash val="lg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56" name="Premium Value with VAS…"/>
            <p:cNvSpPr txBox="1"/>
            <p:nvPr/>
          </p:nvSpPr>
          <p:spPr>
            <a:xfrm>
              <a:off x="31773" y="0"/>
              <a:ext cx="3188774" cy="1666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Premium Value with VAS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High Value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Mid value with max validity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Low value with short term Validity 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 </a:t>
              </a:r>
            </a:p>
          </p:txBody>
        </p:sp>
      </p:grpSp>
      <p:grpSp>
        <p:nvGrpSpPr>
          <p:cNvPr id="560" name="Rounded Rectangle 11"/>
          <p:cNvGrpSpPr/>
          <p:nvPr/>
        </p:nvGrpSpPr>
        <p:grpSpPr>
          <a:xfrm>
            <a:off x="5167579" y="1499669"/>
            <a:ext cx="3252322" cy="3025484"/>
            <a:chOff x="0" y="0"/>
            <a:chExt cx="3252321" cy="3025483"/>
          </a:xfrm>
        </p:grpSpPr>
        <p:sp>
          <p:nvSpPr>
            <p:cNvPr id="558" name="Rounded Rectangle"/>
            <p:cNvSpPr/>
            <p:nvPr/>
          </p:nvSpPr>
          <p:spPr>
            <a:xfrm>
              <a:off x="0" y="719426"/>
              <a:ext cx="3252322" cy="1586630"/>
            </a:xfrm>
            <a:prstGeom prst="roundRect">
              <a:avLst>
                <a:gd name="adj" fmla="val 4788"/>
              </a:avLst>
            </a:prstGeom>
            <a:solidFill>
              <a:srgbClr val="FFFFFF"/>
            </a:solidFill>
            <a:ln w="19050" cap="flat">
              <a:solidFill>
                <a:srgbClr val="B8135B"/>
              </a:solidFill>
              <a:prstDash val="lg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59" name="Versatile Validity based on multiple modality…"/>
            <p:cNvSpPr txBox="1"/>
            <p:nvPr/>
          </p:nvSpPr>
          <p:spPr>
            <a:xfrm>
              <a:off x="31774" y="0"/>
              <a:ext cx="3188774" cy="30254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Versatile Validity based on multiple modality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 A wide range of choice for customers </a:t>
              </a:r>
            </a:p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 </a:t>
              </a: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	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 </a:t>
              </a:r>
            </a:p>
          </p:txBody>
        </p:sp>
      </p:grpSp>
      <p:sp>
        <p:nvSpPr>
          <p:cNvPr id="561" name="Diamond 3"/>
          <p:cNvSpPr/>
          <p:nvPr/>
        </p:nvSpPr>
        <p:spPr>
          <a:xfrm>
            <a:off x="4724210" y="2813026"/>
            <a:ext cx="330621" cy="380596"/>
          </a:xfrm>
          <a:prstGeom prst="diamond">
            <a:avLst/>
          </a:prstGeom>
          <a:solidFill>
            <a:srgbClr val="FFFFFF"/>
          </a:solidFill>
          <a:ln w="12700">
            <a:solidFill>
              <a:srgbClr val="B8135B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62" name="Diamond 20"/>
          <p:cNvSpPr/>
          <p:nvPr/>
        </p:nvSpPr>
        <p:spPr>
          <a:xfrm>
            <a:off x="4788863" y="2822113"/>
            <a:ext cx="330621" cy="380596"/>
          </a:xfrm>
          <a:prstGeom prst="diamond">
            <a:avLst/>
          </a:prstGeom>
          <a:solidFill>
            <a:schemeClr val="accent4"/>
          </a:solidFill>
          <a:ln w="12700">
            <a:solidFill>
              <a:srgbClr val="B8135B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63" name="Rectangle 4"/>
          <p:cNvSpPr/>
          <p:nvPr/>
        </p:nvSpPr>
        <p:spPr>
          <a:xfrm>
            <a:off x="1427561" y="2018948"/>
            <a:ext cx="1617845" cy="345784"/>
          </a:xfrm>
          <a:prstGeom prst="rect">
            <a:avLst/>
          </a:prstGeom>
          <a:solidFill>
            <a:srgbClr val="FFFFFF"/>
          </a:solidFill>
          <a:ln w="12700">
            <a:solidFill>
              <a:srgbClr val="B813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Financial Needs </a:t>
            </a:r>
          </a:p>
        </p:txBody>
      </p:sp>
      <p:sp>
        <p:nvSpPr>
          <p:cNvPr id="564" name="Rectangle 22"/>
          <p:cNvSpPr/>
          <p:nvPr/>
        </p:nvSpPr>
        <p:spPr>
          <a:xfrm>
            <a:off x="5984818" y="2046203"/>
            <a:ext cx="1617844" cy="345785"/>
          </a:xfrm>
          <a:prstGeom prst="rect">
            <a:avLst/>
          </a:prstGeom>
          <a:solidFill>
            <a:srgbClr val="FFFFFF"/>
          </a:solidFill>
          <a:ln w="12700">
            <a:solidFill>
              <a:srgbClr val="B813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  Validity Needs </a:t>
            </a:r>
          </a:p>
        </p:txBody>
      </p:sp>
      <p:sp>
        <p:nvSpPr>
          <p:cNvPr id="565" name="Diamond 24"/>
          <p:cNvSpPr/>
          <p:nvPr/>
        </p:nvSpPr>
        <p:spPr>
          <a:xfrm>
            <a:off x="340577" y="2850370"/>
            <a:ext cx="330619" cy="380596"/>
          </a:xfrm>
          <a:prstGeom prst="diamond">
            <a:avLst/>
          </a:prstGeom>
          <a:solidFill>
            <a:srgbClr val="FFFFFF"/>
          </a:solidFill>
          <a:ln w="12700">
            <a:solidFill>
              <a:srgbClr val="B8135B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66" name="Diamond 25"/>
          <p:cNvSpPr/>
          <p:nvPr/>
        </p:nvSpPr>
        <p:spPr>
          <a:xfrm>
            <a:off x="418694" y="2850370"/>
            <a:ext cx="330621" cy="380596"/>
          </a:xfrm>
          <a:prstGeom prst="diamond">
            <a:avLst/>
          </a:prstGeom>
          <a:solidFill>
            <a:schemeClr val="accent4"/>
          </a:solidFill>
          <a:ln w="12700">
            <a:solidFill>
              <a:srgbClr val="B8135B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Current Scenario </a:t>
            </a:r>
          </a:p>
        </p:txBody>
      </p:sp>
      <p:sp>
        <p:nvSpPr>
          <p:cNvPr id="134" name="Rounded Rectangle 2"/>
          <p:cNvSpPr/>
          <p:nvPr/>
        </p:nvSpPr>
        <p:spPr>
          <a:xfrm>
            <a:off x="270933" y="3064933"/>
            <a:ext cx="3601159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5" name="Rounded Rectangle 3"/>
          <p:cNvSpPr/>
          <p:nvPr/>
        </p:nvSpPr>
        <p:spPr>
          <a:xfrm>
            <a:off x="4312356" y="3064933"/>
            <a:ext cx="3601159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36" name="Rounded Rectangle 4"/>
          <p:cNvSpPr/>
          <p:nvPr/>
        </p:nvSpPr>
        <p:spPr>
          <a:xfrm>
            <a:off x="8353776" y="3064933"/>
            <a:ext cx="3601159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139" name="Rounded Rectangle 5"/>
          <p:cNvGrpSpPr/>
          <p:nvPr/>
        </p:nvGrpSpPr>
        <p:grpSpPr>
          <a:xfrm>
            <a:off x="948264" y="3064933"/>
            <a:ext cx="2923830" cy="1298227"/>
            <a:chOff x="0" y="0"/>
            <a:chExt cx="2923828" cy="1298226"/>
          </a:xfrm>
        </p:grpSpPr>
        <p:sp>
          <p:nvSpPr>
            <p:cNvPr id="137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38" name="Gift Card Industry : Early stage of development"/>
            <p:cNvSpPr txBox="1"/>
            <p:nvPr/>
          </p:nvSpPr>
          <p:spPr>
            <a:xfrm>
              <a:off x="115443" y="336517"/>
              <a:ext cx="2692941" cy="625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Gift Card Industry : Early stage of development </a:t>
              </a:r>
            </a:p>
          </p:txBody>
        </p:sp>
      </p:grpSp>
      <p:grpSp>
        <p:nvGrpSpPr>
          <p:cNvPr id="142" name="Rounded Rectangle 6"/>
          <p:cNvGrpSpPr/>
          <p:nvPr/>
        </p:nvGrpSpPr>
        <p:grpSpPr>
          <a:xfrm>
            <a:off x="4989685" y="3064933"/>
            <a:ext cx="2923830" cy="1298227"/>
            <a:chOff x="0" y="0"/>
            <a:chExt cx="2923828" cy="1298226"/>
          </a:xfrm>
        </p:grpSpPr>
        <p:sp>
          <p:nvSpPr>
            <p:cNvPr id="140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41" name="2 types of Gift Card: Open Loop &amp; Closed Loop Gift card"/>
            <p:cNvSpPr txBox="1"/>
            <p:nvPr/>
          </p:nvSpPr>
          <p:spPr>
            <a:xfrm>
              <a:off x="115443" y="190467"/>
              <a:ext cx="2692941" cy="917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2 types of Gift Card: Open Loop &amp; Closed Loop Gift card </a:t>
              </a:r>
            </a:p>
          </p:txBody>
        </p:sp>
      </p:grpSp>
      <p:grpSp>
        <p:nvGrpSpPr>
          <p:cNvPr id="145" name="Rounded Rectangle 7"/>
          <p:cNvGrpSpPr/>
          <p:nvPr/>
        </p:nvGrpSpPr>
        <p:grpSpPr>
          <a:xfrm>
            <a:off x="9031108" y="3064933"/>
            <a:ext cx="2923830" cy="1298227"/>
            <a:chOff x="0" y="0"/>
            <a:chExt cx="2923828" cy="1298226"/>
          </a:xfrm>
        </p:grpSpPr>
        <p:sp>
          <p:nvSpPr>
            <p:cNvPr id="143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44" name="Mostly Used in Festive season and Special Occasion"/>
            <p:cNvSpPr txBox="1"/>
            <p:nvPr/>
          </p:nvSpPr>
          <p:spPr>
            <a:xfrm>
              <a:off x="115443" y="190467"/>
              <a:ext cx="2692941" cy="917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Mostly Used in Festive season and Special Occasion  </a:t>
              </a:r>
            </a:p>
          </p:txBody>
        </p:sp>
      </p:grpSp>
      <p:sp>
        <p:nvSpPr>
          <p:cNvPr id="146" name="Google Shape;653;p32"/>
          <p:cNvSpPr/>
          <p:nvPr/>
        </p:nvSpPr>
        <p:spPr>
          <a:xfrm>
            <a:off x="0" y="6556302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47" name="Rectangle 10"/>
          <p:cNvSpPr/>
          <p:nvPr/>
        </p:nvSpPr>
        <p:spPr>
          <a:xfrm>
            <a:off x="2012233" y="5823298"/>
            <a:ext cx="7320844" cy="886180"/>
          </a:xfrm>
          <a:prstGeom prst="rect">
            <a:avLst/>
          </a:prstGeom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150" name="Rounded Rectangle 12"/>
          <p:cNvGrpSpPr/>
          <p:nvPr/>
        </p:nvGrpSpPr>
        <p:grpSpPr>
          <a:xfrm>
            <a:off x="2125113" y="5436379"/>
            <a:ext cx="7095085" cy="718401"/>
            <a:chOff x="-1" y="0"/>
            <a:chExt cx="7095083" cy="718399"/>
          </a:xfrm>
        </p:grpSpPr>
        <p:sp>
          <p:nvSpPr>
            <p:cNvPr id="148" name="Rounded Rectangle"/>
            <p:cNvSpPr/>
            <p:nvPr/>
          </p:nvSpPr>
          <p:spPr>
            <a:xfrm>
              <a:off x="-2" y="0"/>
              <a:ext cx="7095085" cy="718401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49" name="Targeted Audience: Mostly Young People aged over 18"/>
            <p:cNvSpPr txBox="1"/>
            <p:nvPr/>
          </p:nvSpPr>
          <p:spPr>
            <a:xfrm>
              <a:off x="87137" y="192653"/>
              <a:ext cx="692080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Open loop gift cards are offered by Financial Institutions only </a:t>
              </a:r>
            </a:p>
          </p:txBody>
        </p:sp>
      </p:grpSp>
      <p:pic>
        <p:nvPicPr>
          <p:cNvPr id="151" name="logo design.png" descr="logo design.png"/>
          <p:cNvPicPr>
            <a:picLocks noChangeAspect="1"/>
          </p:cNvPicPr>
          <p:nvPr/>
        </p:nvPicPr>
        <p:blipFill>
          <a:blip r:embed="rId2">
            <a:extLst/>
          </a:blip>
          <a:srcRect l="19934" t="28443" r="19934" b="22994"/>
          <a:stretch>
            <a:fillRect/>
          </a:stretch>
        </p:blipFill>
        <p:spPr>
          <a:xfrm>
            <a:off x="10119674" y="1159601"/>
            <a:ext cx="1953674" cy="15777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Market Gap: Impact  </a:t>
            </a:r>
          </a:p>
        </p:txBody>
      </p:sp>
      <p:sp>
        <p:nvSpPr>
          <p:cNvPr id="569" name="Google Shape;653;p32"/>
          <p:cNvSpPr/>
          <p:nvPr/>
        </p:nvSpPr>
        <p:spPr>
          <a:xfrm>
            <a:off x="0" y="5226756"/>
            <a:ext cx="12192000" cy="1698981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70" name="Rounded Rectangle 3"/>
          <p:cNvSpPr/>
          <p:nvPr/>
        </p:nvSpPr>
        <p:spPr>
          <a:xfrm>
            <a:off x="2529222" y="5427133"/>
            <a:ext cx="4639736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71" name="Rounded Rectangle 11"/>
          <p:cNvSpPr/>
          <p:nvPr/>
        </p:nvSpPr>
        <p:spPr>
          <a:xfrm>
            <a:off x="3421450" y="2242489"/>
            <a:ext cx="3279252" cy="1604800"/>
          </a:xfrm>
          <a:prstGeom prst="roundRect">
            <a:avLst>
              <a:gd name="adj" fmla="val 4788"/>
            </a:avLst>
          </a:prstGeom>
          <a:solidFill>
            <a:srgbClr val="B5155B"/>
          </a:solidFill>
          <a:ln w="1905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574" name="Rounded Rectangle 11"/>
          <p:cNvGrpSpPr/>
          <p:nvPr/>
        </p:nvGrpSpPr>
        <p:grpSpPr>
          <a:xfrm>
            <a:off x="3916637" y="1862757"/>
            <a:ext cx="3252323" cy="2377784"/>
            <a:chOff x="0" y="0"/>
            <a:chExt cx="3252321" cy="2377783"/>
          </a:xfrm>
        </p:grpSpPr>
        <p:sp>
          <p:nvSpPr>
            <p:cNvPr id="572" name="Rounded Rectangle"/>
            <p:cNvSpPr/>
            <p:nvPr/>
          </p:nvSpPr>
          <p:spPr>
            <a:xfrm>
              <a:off x="-1" y="393256"/>
              <a:ext cx="3252323" cy="1591276"/>
            </a:xfrm>
            <a:prstGeom prst="roundRect">
              <a:avLst>
                <a:gd name="adj" fmla="val 4788"/>
              </a:avLst>
            </a:prstGeom>
            <a:solidFill>
              <a:srgbClr val="FFFFFF"/>
            </a:solidFill>
            <a:ln w="19050" cap="flat">
              <a:solidFill>
                <a:srgbClr val="B8135B"/>
              </a:solidFill>
              <a:prstDash val="lg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73" name="Wide Acceptance…"/>
            <p:cNvSpPr txBox="1"/>
            <p:nvPr/>
          </p:nvSpPr>
          <p:spPr>
            <a:xfrm>
              <a:off x="31838" y="0"/>
              <a:ext cx="3188644" cy="23777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Wide Acceptance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Flexibility of determining how much to pay.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Usability of Outstanding Balance 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 </a:t>
              </a:r>
            </a:p>
          </p:txBody>
        </p:sp>
      </p:grpSp>
      <p:sp>
        <p:nvSpPr>
          <p:cNvPr id="575" name="Rectangle 9"/>
          <p:cNvSpPr/>
          <p:nvPr/>
        </p:nvSpPr>
        <p:spPr>
          <a:xfrm>
            <a:off x="4595023" y="2053881"/>
            <a:ext cx="1959438" cy="345785"/>
          </a:xfrm>
          <a:prstGeom prst="rect">
            <a:avLst/>
          </a:prstGeom>
          <a:solidFill>
            <a:srgbClr val="FFFFFF"/>
          </a:solidFill>
          <a:ln w="12700">
            <a:solidFill>
              <a:srgbClr val="B813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  Flexibility &amp; Utility  </a:t>
            </a:r>
          </a:p>
        </p:txBody>
      </p:sp>
      <p:sp>
        <p:nvSpPr>
          <p:cNvPr id="576" name="Google Shape;653;p32"/>
          <p:cNvSpPr/>
          <p:nvPr/>
        </p:nvSpPr>
        <p:spPr>
          <a:xfrm>
            <a:off x="0" y="5240609"/>
            <a:ext cx="12192000" cy="1698982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77" name="Rounded Rectangle 11"/>
          <p:cNvSpPr/>
          <p:nvPr/>
        </p:nvSpPr>
        <p:spPr>
          <a:xfrm>
            <a:off x="4442131" y="5359698"/>
            <a:ext cx="3247144" cy="1430869"/>
          </a:xfrm>
          <a:prstGeom prst="roundRect">
            <a:avLst>
              <a:gd name="adj" fmla="val 4788"/>
            </a:avLst>
          </a:prstGeom>
          <a:solidFill>
            <a:srgbClr val="FFFFFF"/>
          </a:solidFill>
          <a:ln w="19050">
            <a:solidFill>
              <a:srgbClr val="B8135B"/>
            </a:solidFill>
            <a:prstDash val="lgDash"/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Let’s leave How, When &amp; How much to pay on customers  </a:t>
            </a:r>
          </a:p>
        </p:txBody>
      </p:sp>
      <p:pic>
        <p:nvPicPr>
          <p:cNvPr id="57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6627" t="1244" r="0" b="0"/>
          <a:stretch>
            <a:fillRect/>
          </a:stretch>
        </p:blipFill>
        <p:spPr>
          <a:xfrm>
            <a:off x="8077200" y="1496289"/>
            <a:ext cx="3792553" cy="3299199"/>
          </a:xfrm>
          <a:prstGeom prst="rect">
            <a:avLst/>
          </a:prstGeom>
          <a:ln w="12700">
            <a:miter lim="400000"/>
          </a:ln>
        </p:spPr>
      </p:pic>
      <p:sp>
        <p:nvSpPr>
          <p:cNvPr id="579" name="Jigsaw Piece"/>
          <p:cNvSpPr/>
          <p:nvPr/>
        </p:nvSpPr>
        <p:spPr>
          <a:xfrm>
            <a:off x="1055416" y="2431601"/>
            <a:ext cx="1290098" cy="1428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8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7" y="6018"/>
                </a:cubicBezTo>
                <a:lnTo>
                  <a:pt x="18157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8" y="800"/>
                </a:cubicBezTo>
                <a:cubicBezTo>
                  <a:pt x="6548" y="800"/>
                  <a:pt x="6479" y="329"/>
                  <a:pt x="6062" y="0"/>
                </a:cubicBezTo>
                <a:lnTo>
                  <a:pt x="559" y="0"/>
                </a:lnTo>
                <a:close/>
              </a:path>
            </a:pathLst>
          </a:custGeom>
          <a:solidFill>
            <a:schemeClr val="accent4"/>
          </a:solidFill>
          <a:ln w="12700">
            <a:solidFill>
              <a:srgbClr val="B8135B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80" name="Jigsaw Piece"/>
          <p:cNvSpPr/>
          <p:nvPr/>
        </p:nvSpPr>
        <p:spPr>
          <a:xfrm>
            <a:off x="1012214" y="2394162"/>
            <a:ext cx="1290099" cy="14285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59" y="0"/>
                </a:moveTo>
                <a:cubicBezTo>
                  <a:pt x="251" y="0"/>
                  <a:pt x="0" y="250"/>
                  <a:pt x="0" y="557"/>
                </a:cubicBezTo>
                <a:lnTo>
                  <a:pt x="0" y="15411"/>
                </a:lnTo>
                <a:cubicBezTo>
                  <a:pt x="0" y="15717"/>
                  <a:pt x="251" y="15967"/>
                  <a:pt x="559" y="15967"/>
                </a:cubicBezTo>
                <a:lnTo>
                  <a:pt x="5699" y="15967"/>
                </a:lnTo>
                <a:cubicBezTo>
                  <a:pt x="6442" y="16247"/>
                  <a:pt x="6547" y="16971"/>
                  <a:pt x="6548" y="16971"/>
                </a:cubicBezTo>
                <a:cubicBezTo>
                  <a:pt x="6592" y="17343"/>
                  <a:pt x="6223" y="17890"/>
                  <a:pt x="6075" y="18092"/>
                </a:cubicBezTo>
                <a:cubicBezTo>
                  <a:pt x="5749" y="18463"/>
                  <a:pt x="5552" y="18940"/>
                  <a:pt x="5552" y="19460"/>
                </a:cubicBezTo>
                <a:cubicBezTo>
                  <a:pt x="5552" y="20642"/>
                  <a:pt x="6569" y="21600"/>
                  <a:pt x="7823" y="21600"/>
                </a:cubicBezTo>
                <a:cubicBezTo>
                  <a:pt x="9077" y="21600"/>
                  <a:pt x="10095" y="20642"/>
                  <a:pt x="10095" y="19460"/>
                </a:cubicBezTo>
                <a:cubicBezTo>
                  <a:pt x="10095" y="18976"/>
                  <a:pt x="9923" y="18530"/>
                  <a:pt x="9636" y="18172"/>
                </a:cubicBezTo>
                <a:lnTo>
                  <a:pt x="9634" y="18170"/>
                </a:lnTo>
                <a:cubicBezTo>
                  <a:pt x="9604" y="18133"/>
                  <a:pt x="9050" y="17422"/>
                  <a:pt x="9104" y="16971"/>
                </a:cubicBezTo>
                <a:cubicBezTo>
                  <a:pt x="9104" y="16971"/>
                  <a:pt x="9211" y="16247"/>
                  <a:pt x="9955" y="15967"/>
                </a:cubicBezTo>
                <a:lnTo>
                  <a:pt x="15373" y="15967"/>
                </a:lnTo>
                <a:cubicBezTo>
                  <a:pt x="15681" y="15967"/>
                  <a:pt x="15932" y="15717"/>
                  <a:pt x="15932" y="15411"/>
                </a:cubicBezTo>
                <a:lnTo>
                  <a:pt x="15932" y="9979"/>
                </a:lnTo>
                <a:cubicBezTo>
                  <a:pt x="16201" y="9201"/>
                  <a:pt x="16953" y="9092"/>
                  <a:pt x="16953" y="9092"/>
                </a:cubicBezTo>
                <a:cubicBezTo>
                  <a:pt x="17326" y="9047"/>
                  <a:pt x="17877" y="9415"/>
                  <a:pt x="18080" y="9562"/>
                </a:cubicBezTo>
                <a:cubicBezTo>
                  <a:pt x="18452" y="9888"/>
                  <a:pt x="18930" y="10084"/>
                  <a:pt x="19452" y="10084"/>
                </a:cubicBezTo>
                <a:cubicBezTo>
                  <a:pt x="20639" y="10084"/>
                  <a:pt x="21600" y="9070"/>
                  <a:pt x="21600" y="7820"/>
                </a:cubicBezTo>
                <a:cubicBezTo>
                  <a:pt x="21600" y="6571"/>
                  <a:pt x="20639" y="5559"/>
                  <a:pt x="19452" y="5559"/>
                </a:cubicBezTo>
                <a:cubicBezTo>
                  <a:pt x="18965" y="5559"/>
                  <a:pt x="18518" y="5731"/>
                  <a:pt x="18157" y="6018"/>
                </a:cubicBezTo>
                <a:lnTo>
                  <a:pt x="18157" y="6015"/>
                </a:lnTo>
                <a:cubicBezTo>
                  <a:pt x="18125" y="6041"/>
                  <a:pt x="17407" y="6598"/>
                  <a:pt x="16953" y="6544"/>
                </a:cubicBezTo>
                <a:cubicBezTo>
                  <a:pt x="16953" y="6544"/>
                  <a:pt x="16201" y="6436"/>
                  <a:pt x="15932" y="5658"/>
                </a:cubicBezTo>
                <a:lnTo>
                  <a:pt x="15932" y="557"/>
                </a:lnTo>
                <a:cubicBezTo>
                  <a:pt x="15932" y="250"/>
                  <a:pt x="15681" y="0"/>
                  <a:pt x="15373" y="0"/>
                </a:cubicBezTo>
                <a:lnTo>
                  <a:pt x="9592" y="0"/>
                </a:lnTo>
                <a:cubicBezTo>
                  <a:pt x="9174" y="329"/>
                  <a:pt x="9104" y="800"/>
                  <a:pt x="9104" y="800"/>
                </a:cubicBezTo>
                <a:cubicBezTo>
                  <a:pt x="9050" y="1253"/>
                  <a:pt x="9609" y="1969"/>
                  <a:pt x="9636" y="2001"/>
                </a:cubicBezTo>
                <a:lnTo>
                  <a:pt x="9634" y="2001"/>
                </a:lnTo>
                <a:cubicBezTo>
                  <a:pt x="9922" y="2360"/>
                  <a:pt x="10095" y="2804"/>
                  <a:pt x="10095" y="3289"/>
                </a:cubicBezTo>
                <a:cubicBezTo>
                  <a:pt x="10095" y="4471"/>
                  <a:pt x="9077" y="5431"/>
                  <a:pt x="7823" y="5431"/>
                </a:cubicBezTo>
                <a:cubicBezTo>
                  <a:pt x="6569" y="5431"/>
                  <a:pt x="5552" y="4471"/>
                  <a:pt x="5552" y="3289"/>
                </a:cubicBezTo>
                <a:cubicBezTo>
                  <a:pt x="5552" y="2769"/>
                  <a:pt x="5749" y="2294"/>
                  <a:pt x="6075" y="1924"/>
                </a:cubicBezTo>
                <a:cubicBezTo>
                  <a:pt x="6223" y="1721"/>
                  <a:pt x="6592" y="1172"/>
                  <a:pt x="6548" y="800"/>
                </a:cubicBezTo>
                <a:cubicBezTo>
                  <a:pt x="6548" y="800"/>
                  <a:pt x="6479" y="329"/>
                  <a:pt x="6062" y="0"/>
                </a:cubicBezTo>
                <a:lnTo>
                  <a:pt x="559" y="0"/>
                </a:lnTo>
                <a:close/>
              </a:path>
            </a:pathLst>
          </a:custGeom>
          <a:solidFill>
            <a:srgbClr val="B8135B"/>
          </a:solidFill>
          <a:ln w="12700">
            <a:solidFill>
              <a:srgbClr val="FFFFFF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81" name="Diamond 16"/>
          <p:cNvSpPr/>
          <p:nvPr/>
        </p:nvSpPr>
        <p:spPr>
          <a:xfrm>
            <a:off x="3494430" y="2861353"/>
            <a:ext cx="330621" cy="380596"/>
          </a:xfrm>
          <a:prstGeom prst="diamond">
            <a:avLst/>
          </a:prstGeom>
          <a:solidFill>
            <a:srgbClr val="FFFFFF"/>
          </a:solidFill>
          <a:ln w="12700">
            <a:solidFill>
              <a:srgbClr val="B8135B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82" name="Diamond 17"/>
          <p:cNvSpPr/>
          <p:nvPr/>
        </p:nvSpPr>
        <p:spPr>
          <a:xfrm>
            <a:off x="3531877" y="2861353"/>
            <a:ext cx="330621" cy="380596"/>
          </a:xfrm>
          <a:prstGeom prst="diamond">
            <a:avLst/>
          </a:prstGeom>
          <a:solidFill>
            <a:schemeClr val="accent4"/>
          </a:solidFill>
          <a:ln w="12700">
            <a:solidFill>
              <a:srgbClr val="B8135B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Business Opportunity   </a:t>
            </a:r>
          </a:p>
        </p:txBody>
      </p:sp>
      <p:sp>
        <p:nvSpPr>
          <p:cNvPr id="585" name="Rounded Rectangle 5"/>
          <p:cNvSpPr/>
          <p:nvPr/>
        </p:nvSpPr>
        <p:spPr>
          <a:xfrm>
            <a:off x="0" y="5080096"/>
            <a:ext cx="12192000" cy="1730759"/>
          </a:xfrm>
          <a:prstGeom prst="roundRect">
            <a:avLst>
              <a:gd name="adj" fmla="val 0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86" name="Rounded Rectangle 8"/>
          <p:cNvSpPr/>
          <p:nvPr/>
        </p:nvSpPr>
        <p:spPr>
          <a:xfrm>
            <a:off x="1799511" y="5347529"/>
            <a:ext cx="2923827" cy="12982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7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Financial Gift cards are high value, retail gift cards are affordable but these have validity and acceptance issues </a:t>
            </a:r>
          </a:p>
        </p:txBody>
      </p:sp>
      <p:sp>
        <p:nvSpPr>
          <p:cNvPr id="587" name="Rounded Rectangle 9"/>
          <p:cNvSpPr/>
          <p:nvPr/>
        </p:nvSpPr>
        <p:spPr>
          <a:xfrm>
            <a:off x="7881359" y="5347529"/>
            <a:ext cx="2923827" cy="12982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7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Customers feel deprived of gift cards that have low to moderate value with higher validity and wide acceptance </a:t>
            </a:r>
          </a:p>
        </p:txBody>
      </p:sp>
      <p:sp>
        <p:nvSpPr>
          <p:cNvPr id="588" name="Dice"/>
          <p:cNvSpPr/>
          <p:nvPr/>
        </p:nvSpPr>
        <p:spPr>
          <a:xfrm>
            <a:off x="10224654" y="2186306"/>
            <a:ext cx="1596871" cy="1555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29" fill="norm" stroke="1" extrusionOk="0">
                <a:moveTo>
                  <a:pt x="10799" y="0"/>
                </a:moveTo>
                <a:cubicBezTo>
                  <a:pt x="10349" y="0"/>
                  <a:pt x="9901" y="98"/>
                  <a:pt x="9496" y="293"/>
                </a:cubicBezTo>
                <a:lnTo>
                  <a:pt x="1179" y="4309"/>
                </a:lnTo>
                <a:cubicBezTo>
                  <a:pt x="660" y="4560"/>
                  <a:pt x="660" y="5199"/>
                  <a:pt x="1179" y="5449"/>
                </a:cubicBezTo>
                <a:lnTo>
                  <a:pt x="9125" y="9287"/>
                </a:lnTo>
                <a:cubicBezTo>
                  <a:pt x="10164" y="9788"/>
                  <a:pt x="11435" y="9788"/>
                  <a:pt x="12473" y="9287"/>
                </a:cubicBezTo>
                <a:lnTo>
                  <a:pt x="20419" y="5449"/>
                </a:lnTo>
                <a:cubicBezTo>
                  <a:pt x="20939" y="5199"/>
                  <a:pt x="20939" y="4560"/>
                  <a:pt x="20419" y="4309"/>
                </a:cubicBezTo>
                <a:lnTo>
                  <a:pt x="12104" y="293"/>
                </a:lnTo>
                <a:cubicBezTo>
                  <a:pt x="11699" y="98"/>
                  <a:pt x="11249" y="0"/>
                  <a:pt x="10799" y="0"/>
                </a:cubicBezTo>
                <a:close/>
                <a:moveTo>
                  <a:pt x="10799" y="4132"/>
                </a:moveTo>
                <a:cubicBezTo>
                  <a:pt x="11133" y="4132"/>
                  <a:pt x="11467" y="4195"/>
                  <a:pt x="11723" y="4318"/>
                </a:cubicBezTo>
                <a:cubicBezTo>
                  <a:pt x="12233" y="4564"/>
                  <a:pt x="12233" y="4964"/>
                  <a:pt x="11723" y="5210"/>
                </a:cubicBezTo>
                <a:cubicBezTo>
                  <a:pt x="11212" y="5456"/>
                  <a:pt x="10386" y="5456"/>
                  <a:pt x="9876" y="5210"/>
                </a:cubicBezTo>
                <a:cubicBezTo>
                  <a:pt x="9365" y="4964"/>
                  <a:pt x="9365" y="4564"/>
                  <a:pt x="9876" y="4318"/>
                </a:cubicBezTo>
                <a:cubicBezTo>
                  <a:pt x="10131" y="4195"/>
                  <a:pt x="10465" y="4132"/>
                  <a:pt x="10799" y="4132"/>
                </a:cubicBezTo>
                <a:close/>
                <a:moveTo>
                  <a:pt x="751" y="6059"/>
                </a:moveTo>
                <a:cubicBezTo>
                  <a:pt x="356" y="6067"/>
                  <a:pt x="0" y="6338"/>
                  <a:pt x="0" y="6713"/>
                </a:cubicBezTo>
                <a:lnTo>
                  <a:pt x="0" y="15191"/>
                </a:lnTo>
                <a:cubicBezTo>
                  <a:pt x="0" y="15970"/>
                  <a:pt x="471" y="16694"/>
                  <a:pt x="1248" y="17105"/>
                </a:cubicBezTo>
                <a:lnTo>
                  <a:pt x="9225" y="21329"/>
                </a:lnTo>
                <a:cubicBezTo>
                  <a:pt x="9737" y="21600"/>
                  <a:pt x="10398" y="21287"/>
                  <a:pt x="10398" y="20773"/>
                </a:cubicBezTo>
                <a:lnTo>
                  <a:pt x="10398" y="12278"/>
                </a:lnTo>
                <a:cubicBezTo>
                  <a:pt x="10398" y="11234"/>
                  <a:pt x="9739" y="10271"/>
                  <a:pt x="8671" y="9759"/>
                </a:cubicBezTo>
                <a:lnTo>
                  <a:pt x="1146" y="6144"/>
                </a:lnTo>
                <a:cubicBezTo>
                  <a:pt x="1017" y="6083"/>
                  <a:pt x="882" y="6056"/>
                  <a:pt x="751" y="6059"/>
                </a:cubicBezTo>
                <a:close/>
                <a:moveTo>
                  <a:pt x="20849" y="6059"/>
                </a:moveTo>
                <a:cubicBezTo>
                  <a:pt x="20718" y="6056"/>
                  <a:pt x="20581" y="6083"/>
                  <a:pt x="20452" y="6144"/>
                </a:cubicBezTo>
                <a:lnTo>
                  <a:pt x="12929" y="9759"/>
                </a:lnTo>
                <a:cubicBezTo>
                  <a:pt x="11861" y="10271"/>
                  <a:pt x="11200" y="11234"/>
                  <a:pt x="11200" y="12278"/>
                </a:cubicBezTo>
                <a:lnTo>
                  <a:pt x="11200" y="20773"/>
                </a:lnTo>
                <a:cubicBezTo>
                  <a:pt x="11200" y="21287"/>
                  <a:pt x="11863" y="21600"/>
                  <a:pt x="12375" y="21329"/>
                </a:cubicBezTo>
                <a:lnTo>
                  <a:pt x="20350" y="17105"/>
                </a:lnTo>
                <a:cubicBezTo>
                  <a:pt x="21127" y="16694"/>
                  <a:pt x="21600" y="15970"/>
                  <a:pt x="21600" y="15191"/>
                </a:cubicBezTo>
                <a:lnTo>
                  <a:pt x="21600" y="6713"/>
                </a:lnTo>
                <a:cubicBezTo>
                  <a:pt x="21600" y="6338"/>
                  <a:pt x="21244" y="6067"/>
                  <a:pt x="20849" y="6059"/>
                </a:cubicBezTo>
                <a:close/>
                <a:moveTo>
                  <a:pt x="1745" y="8061"/>
                </a:moveTo>
                <a:cubicBezTo>
                  <a:pt x="1851" y="8064"/>
                  <a:pt x="1968" y="8093"/>
                  <a:pt x="2091" y="8152"/>
                </a:cubicBezTo>
                <a:cubicBezTo>
                  <a:pt x="2582" y="8385"/>
                  <a:pt x="2981" y="8996"/>
                  <a:pt x="2981" y="9516"/>
                </a:cubicBezTo>
                <a:cubicBezTo>
                  <a:pt x="2981" y="10036"/>
                  <a:pt x="2582" y="10264"/>
                  <a:pt x="2091" y="10027"/>
                </a:cubicBezTo>
                <a:cubicBezTo>
                  <a:pt x="1600" y="9790"/>
                  <a:pt x="1201" y="9181"/>
                  <a:pt x="1201" y="8665"/>
                </a:cubicBezTo>
                <a:cubicBezTo>
                  <a:pt x="1201" y="8279"/>
                  <a:pt x="1426" y="8052"/>
                  <a:pt x="1745" y="8061"/>
                </a:cubicBezTo>
                <a:close/>
                <a:moveTo>
                  <a:pt x="19855" y="8061"/>
                </a:moveTo>
                <a:cubicBezTo>
                  <a:pt x="20174" y="8052"/>
                  <a:pt x="20397" y="8279"/>
                  <a:pt x="20397" y="8665"/>
                </a:cubicBezTo>
                <a:cubicBezTo>
                  <a:pt x="20397" y="9181"/>
                  <a:pt x="20000" y="9790"/>
                  <a:pt x="19509" y="10027"/>
                </a:cubicBezTo>
                <a:cubicBezTo>
                  <a:pt x="19018" y="10264"/>
                  <a:pt x="18619" y="10036"/>
                  <a:pt x="18619" y="9516"/>
                </a:cubicBezTo>
                <a:cubicBezTo>
                  <a:pt x="18619" y="8996"/>
                  <a:pt x="19018" y="8385"/>
                  <a:pt x="19509" y="8152"/>
                </a:cubicBezTo>
                <a:cubicBezTo>
                  <a:pt x="19632" y="8093"/>
                  <a:pt x="19749" y="8064"/>
                  <a:pt x="19855" y="8061"/>
                </a:cubicBezTo>
                <a:close/>
                <a:moveTo>
                  <a:pt x="16882" y="12655"/>
                </a:moveTo>
                <a:cubicBezTo>
                  <a:pt x="17201" y="12639"/>
                  <a:pt x="17425" y="12864"/>
                  <a:pt x="17425" y="13256"/>
                </a:cubicBezTo>
                <a:cubicBezTo>
                  <a:pt x="17425" y="13779"/>
                  <a:pt x="17028" y="14404"/>
                  <a:pt x="16536" y="14654"/>
                </a:cubicBezTo>
                <a:cubicBezTo>
                  <a:pt x="16045" y="14905"/>
                  <a:pt x="15646" y="14682"/>
                  <a:pt x="15646" y="14155"/>
                </a:cubicBezTo>
                <a:cubicBezTo>
                  <a:pt x="15646" y="13628"/>
                  <a:pt x="16045" y="13000"/>
                  <a:pt x="16536" y="12754"/>
                </a:cubicBezTo>
                <a:cubicBezTo>
                  <a:pt x="16659" y="12692"/>
                  <a:pt x="16776" y="12660"/>
                  <a:pt x="16882" y="12655"/>
                </a:cubicBezTo>
                <a:close/>
                <a:moveTo>
                  <a:pt x="7689" y="17371"/>
                </a:moveTo>
                <a:cubicBezTo>
                  <a:pt x="7795" y="17379"/>
                  <a:pt x="7914" y="17414"/>
                  <a:pt x="8036" y="17478"/>
                </a:cubicBezTo>
                <a:cubicBezTo>
                  <a:pt x="8528" y="17738"/>
                  <a:pt x="8925" y="18381"/>
                  <a:pt x="8925" y="18915"/>
                </a:cubicBezTo>
                <a:cubicBezTo>
                  <a:pt x="8925" y="19448"/>
                  <a:pt x="8528" y="19665"/>
                  <a:pt x="8036" y="19402"/>
                </a:cubicBezTo>
                <a:cubicBezTo>
                  <a:pt x="7545" y="19139"/>
                  <a:pt x="7146" y="18498"/>
                  <a:pt x="7146" y="17969"/>
                </a:cubicBezTo>
                <a:cubicBezTo>
                  <a:pt x="7146" y="17572"/>
                  <a:pt x="7369" y="17349"/>
                  <a:pt x="7689" y="17371"/>
                </a:cubicBezTo>
                <a:close/>
                <a:moveTo>
                  <a:pt x="13909" y="17371"/>
                </a:moveTo>
                <a:cubicBezTo>
                  <a:pt x="14229" y="17349"/>
                  <a:pt x="14454" y="17572"/>
                  <a:pt x="14454" y="17969"/>
                </a:cubicBezTo>
                <a:cubicBezTo>
                  <a:pt x="14454" y="18498"/>
                  <a:pt x="14055" y="19139"/>
                  <a:pt x="13564" y="19402"/>
                </a:cubicBezTo>
                <a:cubicBezTo>
                  <a:pt x="13072" y="19665"/>
                  <a:pt x="12674" y="19448"/>
                  <a:pt x="12674" y="18915"/>
                </a:cubicBezTo>
                <a:cubicBezTo>
                  <a:pt x="12674" y="18381"/>
                  <a:pt x="13072" y="17738"/>
                  <a:pt x="13564" y="17478"/>
                </a:cubicBezTo>
                <a:cubicBezTo>
                  <a:pt x="13686" y="17414"/>
                  <a:pt x="13803" y="17379"/>
                  <a:pt x="13909" y="17371"/>
                </a:cubicBezTo>
                <a:close/>
              </a:path>
            </a:pathLst>
          </a:custGeom>
          <a:gradFill>
            <a:gsLst>
              <a:gs pos="0">
                <a:srgbClr val="720434"/>
              </a:gs>
              <a:gs pos="50000">
                <a:srgbClr val="A4064B"/>
              </a:gs>
              <a:gs pos="100000">
                <a:srgbClr val="C40759"/>
              </a:gs>
            </a:gsLst>
            <a:path path="circle">
              <a:fillToRect l="37721" t="-19636" r="62278" b="119636"/>
            </a:path>
          </a:gradFill>
          <a:ln w="12700">
            <a:solidFill>
              <a:srgbClr val="B8135B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89" name="Flowchart: Decision 1"/>
          <p:cNvSpPr/>
          <p:nvPr/>
        </p:nvSpPr>
        <p:spPr>
          <a:xfrm>
            <a:off x="1866039" y="2172998"/>
            <a:ext cx="2876044" cy="1695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lnTo>
                  <a:pt x="10800" y="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ln w="12700">
            <a:solidFill>
              <a:srgbClr val="B8135B"/>
            </a:solidFill>
            <a:miter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90" name="Google Shape;653;p32"/>
          <p:cNvSpPr/>
          <p:nvPr/>
        </p:nvSpPr>
        <p:spPr>
          <a:xfrm>
            <a:off x="1799511" y="1866741"/>
            <a:ext cx="2923827" cy="241058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593" name="Rounded Rectangle 8"/>
          <p:cNvGrpSpPr/>
          <p:nvPr/>
        </p:nvGrpSpPr>
        <p:grpSpPr>
          <a:xfrm>
            <a:off x="1799511" y="1254009"/>
            <a:ext cx="2923828" cy="567608"/>
            <a:chOff x="0" y="0"/>
            <a:chExt cx="2923827" cy="567607"/>
          </a:xfrm>
        </p:grpSpPr>
        <p:sp>
          <p:nvSpPr>
            <p:cNvPr id="591" name="Rectangle"/>
            <p:cNvSpPr/>
            <p:nvPr/>
          </p:nvSpPr>
          <p:spPr>
            <a:xfrm>
              <a:off x="-1" y="-1"/>
              <a:ext cx="2923829" cy="567609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92" name="Close Loop"/>
            <p:cNvSpPr txBox="1"/>
            <p:nvPr/>
          </p:nvSpPr>
          <p:spPr>
            <a:xfrm>
              <a:off x="6348" y="113712"/>
              <a:ext cx="2911129" cy="3401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Close Loop  </a:t>
              </a:r>
            </a:p>
          </p:txBody>
        </p:sp>
      </p:grpSp>
      <p:grpSp>
        <p:nvGrpSpPr>
          <p:cNvPr id="596" name="Rounded Rectangle 8"/>
          <p:cNvGrpSpPr/>
          <p:nvPr/>
        </p:nvGrpSpPr>
        <p:grpSpPr>
          <a:xfrm>
            <a:off x="1799511" y="4230461"/>
            <a:ext cx="2923828" cy="567607"/>
            <a:chOff x="0" y="0"/>
            <a:chExt cx="2923827" cy="567606"/>
          </a:xfrm>
        </p:grpSpPr>
        <p:sp>
          <p:nvSpPr>
            <p:cNvPr id="594" name="Rectangle"/>
            <p:cNvSpPr/>
            <p:nvPr/>
          </p:nvSpPr>
          <p:spPr>
            <a:xfrm>
              <a:off x="-1" y="-1"/>
              <a:ext cx="2923829" cy="567607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595" name="Open Loop"/>
            <p:cNvSpPr txBox="1"/>
            <p:nvPr/>
          </p:nvSpPr>
          <p:spPr>
            <a:xfrm>
              <a:off x="6348" y="113712"/>
              <a:ext cx="2911129" cy="3401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0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Open Loop  </a:t>
              </a:r>
            </a:p>
          </p:txBody>
        </p:sp>
      </p:grpSp>
      <p:sp>
        <p:nvSpPr>
          <p:cNvPr id="597" name="Right Brace 2"/>
          <p:cNvSpPr/>
          <p:nvPr/>
        </p:nvSpPr>
        <p:spPr>
          <a:xfrm>
            <a:off x="4513757" y="2118197"/>
            <a:ext cx="582956" cy="17914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965" y="0"/>
                  <a:pt x="10800" y="262"/>
                  <a:pt x="10800" y="586"/>
                </a:cubicBezTo>
                <a:lnTo>
                  <a:pt x="10800" y="10214"/>
                </a:lnTo>
                <a:cubicBezTo>
                  <a:pt x="10800" y="10538"/>
                  <a:pt x="15635" y="10800"/>
                  <a:pt x="21600" y="10800"/>
                </a:cubicBezTo>
                <a:cubicBezTo>
                  <a:pt x="15635" y="10800"/>
                  <a:pt x="10800" y="11062"/>
                  <a:pt x="10800" y="11386"/>
                </a:cubicBezTo>
                <a:lnTo>
                  <a:pt x="10800" y="21014"/>
                </a:lnTo>
                <a:cubicBezTo>
                  <a:pt x="10800" y="21338"/>
                  <a:pt x="5965" y="21600"/>
                  <a:pt x="0" y="21600"/>
                </a:cubicBezTo>
              </a:path>
            </a:pathLst>
          </a:custGeom>
          <a:ln w="12700">
            <a:solidFill>
              <a:srgbClr val="B5155B"/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98" name="Google Shape;653;p32"/>
          <p:cNvSpPr/>
          <p:nvPr/>
        </p:nvSpPr>
        <p:spPr>
          <a:xfrm>
            <a:off x="1799511" y="3930486"/>
            <a:ext cx="2923827" cy="241058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599" name="Straight Arrow Connector 4"/>
          <p:cNvSpPr/>
          <p:nvPr/>
        </p:nvSpPr>
        <p:spPr>
          <a:xfrm flipH="1">
            <a:off x="1866039" y="2172998"/>
            <a:ext cx="3" cy="1695538"/>
          </a:xfrm>
          <a:prstGeom prst="line">
            <a:avLst/>
          </a:prstGeom>
          <a:ln w="28575">
            <a:solidFill>
              <a:srgbClr val="B5155B"/>
            </a:solidFill>
            <a:miter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grpSp>
        <p:nvGrpSpPr>
          <p:cNvPr id="602" name="Pentagon 19"/>
          <p:cNvGrpSpPr/>
          <p:nvPr/>
        </p:nvGrpSpPr>
        <p:grpSpPr>
          <a:xfrm>
            <a:off x="1008848" y="2784144"/>
            <a:ext cx="823018" cy="461667"/>
            <a:chOff x="0" y="0"/>
            <a:chExt cx="823017" cy="461666"/>
          </a:xfrm>
        </p:grpSpPr>
        <p:sp>
          <p:nvSpPr>
            <p:cNvPr id="600" name="Shape"/>
            <p:cNvSpPr/>
            <p:nvPr/>
          </p:nvSpPr>
          <p:spPr>
            <a:xfrm>
              <a:off x="-1" y="-1"/>
              <a:ext cx="823018" cy="461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5542" y="0"/>
                  </a:lnTo>
                  <a:lnTo>
                    <a:pt x="21600" y="10800"/>
                  </a:lnTo>
                  <a:lnTo>
                    <a:pt x="15542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5155B"/>
            </a:solidFill>
            <a:ln w="12700" cap="flat">
              <a:solidFill>
                <a:srgbClr val="B813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01" name="Business Gap"/>
            <p:cNvSpPr txBox="1"/>
            <p:nvPr/>
          </p:nvSpPr>
          <p:spPr>
            <a:xfrm>
              <a:off x="6348" y="11430"/>
              <a:ext cx="694902" cy="438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 sz="12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Business Gap</a:t>
              </a:r>
            </a:p>
          </p:txBody>
        </p:sp>
      </p:grpSp>
      <p:grpSp>
        <p:nvGrpSpPr>
          <p:cNvPr id="605" name="Rounded Rectangle 13"/>
          <p:cNvGrpSpPr/>
          <p:nvPr/>
        </p:nvGrpSpPr>
        <p:grpSpPr>
          <a:xfrm>
            <a:off x="5265865" y="2809631"/>
            <a:ext cx="1745674" cy="408623"/>
            <a:chOff x="0" y="0"/>
            <a:chExt cx="1745673" cy="408622"/>
          </a:xfrm>
        </p:grpSpPr>
        <p:sp>
          <p:nvSpPr>
            <p:cNvPr id="603" name="Rounded Rectangle"/>
            <p:cNvSpPr/>
            <p:nvPr/>
          </p:nvSpPr>
          <p:spPr>
            <a:xfrm>
              <a:off x="0" y="-1"/>
              <a:ext cx="1745674" cy="408623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04" name="bKash Gift Card"/>
            <p:cNvSpPr txBox="1"/>
            <p:nvPr/>
          </p:nvSpPr>
          <p:spPr>
            <a:xfrm>
              <a:off x="26296" y="37767"/>
              <a:ext cx="1693081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bKash Gift Card </a:t>
              </a:r>
            </a:p>
          </p:txBody>
        </p:sp>
      </p:grpSp>
      <p:sp>
        <p:nvSpPr>
          <p:cNvPr id="606" name="Rounded Rectangle 22"/>
          <p:cNvSpPr txBox="1"/>
          <p:nvPr/>
        </p:nvSpPr>
        <p:spPr>
          <a:xfrm>
            <a:off x="2839465" y="2416877"/>
            <a:ext cx="1883873" cy="11923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Flexibility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Validity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Outstanding Balance 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Convenience </a:t>
            </a:r>
          </a:p>
          <a:p>
            <a:pPr>
              <a:defRPr sz="1500">
                <a:latin typeface="+mj-lt"/>
                <a:ea typeface="+mj-ea"/>
                <a:cs typeface="+mj-cs"/>
                <a:sym typeface="Calibri"/>
              </a:defRPr>
            </a:pPr>
            <a:r>
              <a:t>Utility</a:t>
            </a:r>
          </a:p>
        </p:txBody>
      </p:sp>
      <p:sp>
        <p:nvSpPr>
          <p:cNvPr id="607" name="Right Arrow 29"/>
          <p:cNvSpPr/>
          <p:nvPr/>
        </p:nvSpPr>
        <p:spPr>
          <a:xfrm>
            <a:off x="5459957" y="5700653"/>
            <a:ext cx="1266826" cy="4896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BE1E74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08" name="Right Arrow 29"/>
          <p:cNvSpPr/>
          <p:nvPr/>
        </p:nvSpPr>
        <p:spPr>
          <a:xfrm>
            <a:off x="5502659" y="5751818"/>
            <a:ext cx="1266826" cy="4896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BE1E74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Modality &amp; Business Scope </a:t>
            </a:r>
          </a:p>
        </p:txBody>
      </p:sp>
      <p:sp>
        <p:nvSpPr>
          <p:cNvPr id="611" name="Google Shape;653;p32"/>
          <p:cNvSpPr/>
          <p:nvPr/>
        </p:nvSpPr>
        <p:spPr>
          <a:xfrm>
            <a:off x="0" y="5209306"/>
            <a:ext cx="12192000" cy="1731821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12" name="Line Graph"/>
          <p:cNvSpPr/>
          <p:nvPr/>
        </p:nvSpPr>
        <p:spPr>
          <a:xfrm>
            <a:off x="178518" y="1090949"/>
            <a:ext cx="4247232" cy="39044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4" y="0"/>
                </a:moveTo>
                <a:cubicBezTo>
                  <a:pt x="87" y="0"/>
                  <a:pt x="0" y="87"/>
                  <a:pt x="0" y="194"/>
                </a:cubicBezTo>
                <a:lnTo>
                  <a:pt x="0" y="21404"/>
                </a:lnTo>
                <a:cubicBezTo>
                  <a:pt x="0" y="21511"/>
                  <a:pt x="87" y="21600"/>
                  <a:pt x="194" y="21600"/>
                </a:cubicBezTo>
                <a:lnTo>
                  <a:pt x="21406" y="21600"/>
                </a:lnTo>
                <a:cubicBezTo>
                  <a:pt x="21513" y="21600"/>
                  <a:pt x="21600" y="21511"/>
                  <a:pt x="21600" y="21404"/>
                </a:cubicBezTo>
                <a:lnTo>
                  <a:pt x="21600" y="20822"/>
                </a:lnTo>
                <a:cubicBezTo>
                  <a:pt x="21600" y="20715"/>
                  <a:pt x="21513" y="20628"/>
                  <a:pt x="21406" y="20628"/>
                </a:cubicBezTo>
                <a:lnTo>
                  <a:pt x="1163" y="20628"/>
                </a:lnTo>
                <a:cubicBezTo>
                  <a:pt x="1057" y="20628"/>
                  <a:pt x="970" y="20539"/>
                  <a:pt x="970" y="20432"/>
                </a:cubicBezTo>
                <a:lnTo>
                  <a:pt x="970" y="194"/>
                </a:lnTo>
                <a:cubicBezTo>
                  <a:pt x="970" y="87"/>
                  <a:pt x="883" y="0"/>
                  <a:pt x="776" y="0"/>
                </a:cubicBezTo>
                <a:lnTo>
                  <a:pt x="194" y="0"/>
                </a:lnTo>
                <a:close/>
                <a:moveTo>
                  <a:pt x="19991" y="7364"/>
                </a:moveTo>
                <a:lnTo>
                  <a:pt x="17165" y="8228"/>
                </a:lnTo>
                <a:lnTo>
                  <a:pt x="17811" y="8832"/>
                </a:lnTo>
                <a:lnTo>
                  <a:pt x="13288" y="13689"/>
                </a:lnTo>
                <a:lnTo>
                  <a:pt x="10021" y="10341"/>
                </a:lnTo>
                <a:lnTo>
                  <a:pt x="2932" y="17951"/>
                </a:lnTo>
                <a:lnTo>
                  <a:pt x="3799" y="18763"/>
                </a:lnTo>
                <a:lnTo>
                  <a:pt x="10041" y="12061"/>
                </a:lnTo>
                <a:lnTo>
                  <a:pt x="13327" y="15430"/>
                </a:lnTo>
                <a:lnTo>
                  <a:pt x="13766" y="14916"/>
                </a:lnTo>
                <a:lnTo>
                  <a:pt x="18678" y="9644"/>
                </a:lnTo>
                <a:lnTo>
                  <a:pt x="19324" y="10250"/>
                </a:lnTo>
                <a:lnTo>
                  <a:pt x="19991" y="7364"/>
                </a:lnTo>
                <a:close/>
              </a:path>
            </a:pathLst>
          </a:custGeom>
          <a:solidFill>
            <a:srgbClr val="DDDDDD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13" name="Rounded Rectangle 8"/>
          <p:cNvSpPr/>
          <p:nvPr/>
        </p:nvSpPr>
        <p:spPr>
          <a:xfrm>
            <a:off x="2963834" y="5426104"/>
            <a:ext cx="2923828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bKash Gift Card with Fixed and Personalised Modality </a:t>
            </a:r>
          </a:p>
        </p:txBody>
      </p:sp>
      <p:sp>
        <p:nvSpPr>
          <p:cNvPr id="614" name="Rounded Rectangle 9"/>
          <p:cNvSpPr/>
          <p:nvPr/>
        </p:nvSpPr>
        <p:spPr>
          <a:xfrm>
            <a:off x="6635808" y="5426104"/>
            <a:ext cx="2923828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bKash customers will choose ready to go fixed Modality gift card or High Value personalised cards </a:t>
            </a:r>
          </a:p>
        </p:txBody>
      </p:sp>
      <p:graphicFrame>
        <p:nvGraphicFramePr>
          <p:cNvPr id="615" name="Table 8"/>
          <p:cNvGraphicFramePr/>
          <p:nvPr/>
        </p:nvGraphicFramePr>
        <p:xfrm>
          <a:off x="5125597" y="1237771"/>
          <a:ext cx="6990645" cy="405764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635728"/>
                <a:gridCol w="4354916"/>
              </a:tblGrid>
              <a:tr h="47593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Issuance Fee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No fees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4234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Expire Date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7days, 15days, 30days, 45days, 60days, 90days up to 1 year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59768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/>
                        <a:t>USP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Country wide Acceptance, No Paperwork, Validity extendibility, In App Purchase Solution  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33107">
                <a:tc>
                  <a:txBody>
                    <a:bodyPr/>
                    <a:lstStyle/>
                    <a:p>
                      <a:pPr algn="l">
                        <a:defRPr b="1" sz="1800"/>
                      </a:pPr>
                      <a:r>
                        <a:t>Limitation</a:t>
                      </a:r>
                      <a:r>
                        <a:rPr b="0"/>
                        <a:t>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700"/>
                        <a:t>No refund or return, no Cash Out or Send Money with gift card 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3310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Flexibility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b="1" sz="1600"/>
                        <a:t>Can redeem any amount within eligible duration, usable outstanding balance,1 encashment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  <a:tr h="63310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Cash Limit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1700"/>
                        <a:t>From BDT 300 to BDT 30000 (Flexible)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E7E6E6">
                        <a:alpha val="61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Business Model: Gift Card/Voucher   </a:t>
            </a:r>
          </a:p>
        </p:txBody>
      </p:sp>
      <p:sp>
        <p:nvSpPr>
          <p:cNvPr id="618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19" name="Google Shape;653;p32"/>
          <p:cNvSpPr/>
          <p:nvPr/>
        </p:nvSpPr>
        <p:spPr>
          <a:xfrm rot="5400000">
            <a:off x="-1592915" y="2375777"/>
            <a:ext cx="5804337" cy="2618511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20" name="Rounded Rectangle 5"/>
          <p:cNvSpPr/>
          <p:nvPr/>
        </p:nvSpPr>
        <p:spPr>
          <a:xfrm>
            <a:off x="76194" y="2466994"/>
            <a:ext cx="2389916" cy="2436074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21" name="Rounded Rectangle 7"/>
          <p:cNvSpPr/>
          <p:nvPr/>
        </p:nvSpPr>
        <p:spPr>
          <a:xfrm>
            <a:off x="152398" y="2587013"/>
            <a:ext cx="2389909" cy="2436073"/>
          </a:xfrm>
          <a:prstGeom prst="roundRect">
            <a:avLst>
              <a:gd name="adj" fmla="val 14928"/>
            </a:avLst>
          </a:prstGeom>
          <a:solidFill>
            <a:srgbClr val="FFFFFF"/>
          </a:solidFill>
          <a:ln w="1905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sz="1700"/>
              <a:t>A customer centric financial product that has ample flexibility for users and wide acceptance across Bangladesh, earns revenue through service fee, sales </a:t>
            </a:r>
            <a:r>
              <a:t>commission &amp; </a:t>
            </a:r>
            <a:r>
              <a:rPr sz="1700"/>
              <a:t>validity extension fees </a:t>
            </a:r>
          </a:p>
        </p:txBody>
      </p:sp>
      <p:pic>
        <p:nvPicPr>
          <p:cNvPr id="622" name="bKash gift card Business Model Canvas Graphic Organizer.jpg" descr="bKash gift card Business Model Canvas Graphic Organizer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45080" y="974290"/>
            <a:ext cx="7541983" cy="5332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Value Proposition     </a:t>
            </a:r>
          </a:p>
        </p:txBody>
      </p:sp>
      <p:sp>
        <p:nvSpPr>
          <p:cNvPr id="625" name="Google Shape;653;p32"/>
          <p:cNvSpPr/>
          <p:nvPr/>
        </p:nvSpPr>
        <p:spPr>
          <a:xfrm>
            <a:off x="0" y="995249"/>
            <a:ext cx="12192001" cy="1192438"/>
          </a:xfrm>
          <a:prstGeom prst="roundRect">
            <a:avLst>
              <a:gd name="adj" fmla="val 3157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628" name="Rounded Rectangle 7"/>
          <p:cNvGrpSpPr/>
          <p:nvPr/>
        </p:nvGrpSpPr>
        <p:grpSpPr>
          <a:xfrm>
            <a:off x="169793" y="1178717"/>
            <a:ext cx="11880123" cy="825501"/>
            <a:chOff x="0" y="0"/>
            <a:chExt cx="11880122" cy="825500"/>
          </a:xfrm>
        </p:grpSpPr>
        <p:sp>
          <p:nvSpPr>
            <p:cNvPr id="626" name="Rounded Rectangle"/>
            <p:cNvSpPr/>
            <p:nvPr/>
          </p:nvSpPr>
          <p:spPr>
            <a:xfrm>
              <a:off x="0" y="0"/>
              <a:ext cx="11880123" cy="825501"/>
            </a:xfrm>
            <a:prstGeom prst="roundRect">
              <a:avLst>
                <a:gd name="adj" fmla="val 14819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27" name="Get Your State-of-the-art Gifting Experience"/>
            <p:cNvSpPr txBox="1"/>
            <p:nvPr/>
          </p:nvSpPr>
          <p:spPr>
            <a:xfrm>
              <a:off x="42179" y="190373"/>
              <a:ext cx="11795764" cy="4447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Get Your State-of-the-art Gifting Experience</a:t>
              </a:r>
            </a:p>
          </p:txBody>
        </p:sp>
      </p:grpSp>
      <p:sp>
        <p:nvSpPr>
          <p:cNvPr id="629" name="Google Shape;653;p32"/>
          <p:cNvSpPr/>
          <p:nvPr/>
        </p:nvSpPr>
        <p:spPr>
          <a:xfrm>
            <a:off x="-2" y="2335304"/>
            <a:ext cx="12192002" cy="1310925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632" name="Rounded Rectangle 7"/>
          <p:cNvGrpSpPr/>
          <p:nvPr/>
        </p:nvGrpSpPr>
        <p:grpSpPr>
          <a:xfrm>
            <a:off x="111967" y="2439206"/>
            <a:ext cx="11968067" cy="1103121"/>
            <a:chOff x="0" y="0"/>
            <a:chExt cx="11968066" cy="1103119"/>
          </a:xfrm>
        </p:grpSpPr>
        <p:sp>
          <p:nvSpPr>
            <p:cNvPr id="630" name="Rounded Rectangle"/>
            <p:cNvSpPr/>
            <p:nvPr/>
          </p:nvSpPr>
          <p:spPr>
            <a:xfrm>
              <a:off x="0" y="0"/>
              <a:ext cx="11968067" cy="1103120"/>
            </a:xfrm>
            <a:prstGeom prst="roundRect">
              <a:avLst>
                <a:gd name="adj" fmla="val 19615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0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31" name="Gifting your loved ones or yourself is now easy, flexible, convenient and dynamic. So, gift the way you like."/>
            <p:cNvSpPr txBox="1"/>
            <p:nvPr/>
          </p:nvSpPr>
          <p:spPr>
            <a:xfrm>
              <a:off x="69725" y="171177"/>
              <a:ext cx="11828616" cy="76076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sz="2400">
                  <a:latin typeface="+mj-lt"/>
                  <a:ea typeface="+mj-ea"/>
                  <a:cs typeface="+mj-cs"/>
                  <a:sym typeface="Calibri"/>
                </a:defRPr>
              </a:pPr>
              <a:r>
                <a:t>Gifting your loved ones or yourself is now easy, flexible, convenient and dynamic. So, gift the way you like</a:t>
              </a:r>
              <a:r>
                <a:rPr sz="2000"/>
                <a:t>.  </a:t>
              </a:r>
            </a:p>
          </p:txBody>
        </p:sp>
      </p:grpSp>
      <p:pic>
        <p:nvPicPr>
          <p:cNvPr id="633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2450" t="0" r="0" b="0"/>
          <a:stretch>
            <a:fillRect/>
          </a:stretch>
        </p:blipFill>
        <p:spPr>
          <a:xfrm rot="5400000">
            <a:off x="1499466" y="3007758"/>
            <a:ext cx="2950124" cy="4277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634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368" y="4071606"/>
            <a:ext cx="3983616" cy="21245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7" name="Rounded Rectangle 8"/>
          <p:cNvGrpSpPr/>
          <p:nvPr/>
        </p:nvGrpSpPr>
        <p:grpSpPr>
          <a:xfrm>
            <a:off x="7508126" y="6441940"/>
            <a:ext cx="2923828" cy="359274"/>
            <a:chOff x="0" y="0"/>
            <a:chExt cx="2923826" cy="359273"/>
          </a:xfrm>
        </p:grpSpPr>
        <p:sp>
          <p:nvSpPr>
            <p:cNvPr id="635" name="Rectangle"/>
            <p:cNvSpPr/>
            <p:nvPr/>
          </p:nvSpPr>
          <p:spPr>
            <a:xfrm>
              <a:off x="0" y="0"/>
              <a:ext cx="2923827" cy="359274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36" name="Premium Voucher"/>
            <p:cNvSpPr txBox="1"/>
            <p:nvPr/>
          </p:nvSpPr>
          <p:spPr>
            <a:xfrm>
              <a:off x="6350" y="13094"/>
              <a:ext cx="2911127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Premium Voucher </a:t>
              </a:r>
            </a:p>
          </p:txBody>
        </p:sp>
      </p:grpSp>
      <p:grpSp>
        <p:nvGrpSpPr>
          <p:cNvPr id="640" name="Rounded Rectangle 8"/>
          <p:cNvGrpSpPr/>
          <p:nvPr/>
        </p:nvGrpSpPr>
        <p:grpSpPr>
          <a:xfrm>
            <a:off x="1512615" y="6470689"/>
            <a:ext cx="2923827" cy="333085"/>
            <a:chOff x="0" y="0"/>
            <a:chExt cx="2923826" cy="333083"/>
          </a:xfrm>
        </p:grpSpPr>
        <p:sp>
          <p:nvSpPr>
            <p:cNvPr id="638" name="Rectangle"/>
            <p:cNvSpPr/>
            <p:nvPr/>
          </p:nvSpPr>
          <p:spPr>
            <a:xfrm>
              <a:off x="0" y="2559"/>
              <a:ext cx="2923827" cy="327966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39" name="Low Value Voucher"/>
            <p:cNvSpPr txBox="1"/>
            <p:nvPr/>
          </p:nvSpPr>
          <p:spPr>
            <a:xfrm>
              <a:off x="6350" y="0"/>
              <a:ext cx="2911127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Low Value Voucher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Value Proposition Canvas </a:t>
            </a:r>
          </a:p>
        </p:txBody>
      </p:sp>
      <p:pic>
        <p:nvPicPr>
          <p:cNvPr id="643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2772" y="970555"/>
            <a:ext cx="7668711" cy="5512081"/>
          </a:xfrm>
          <a:prstGeom prst="rect">
            <a:avLst/>
          </a:prstGeom>
          <a:ln w="12700">
            <a:miter lim="400000"/>
          </a:ln>
        </p:spPr>
      </p:pic>
      <p:sp>
        <p:nvSpPr>
          <p:cNvPr id="644" name="Google Shape;653;p32"/>
          <p:cNvSpPr/>
          <p:nvPr/>
        </p:nvSpPr>
        <p:spPr>
          <a:xfrm>
            <a:off x="0" y="847630"/>
            <a:ext cx="2140038" cy="6010370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45" name="Google Shape;653;p32"/>
          <p:cNvSpPr/>
          <p:nvPr/>
        </p:nvSpPr>
        <p:spPr>
          <a:xfrm>
            <a:off x="9994217" y="721411"/>
            <a:ext cx="2197785" cy="6010370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46" name="Google Shape;653;p32"/>
          <p:cNvSpPr/>
          <p:nvPr/>
        </p:nvSpPr>
        <p:spPr>
          <a:xfrm>
            <a:off x="0" y="6605561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649" name="Rounded Rectangle 7"/>
          <p:cNvGrpSpPr/>
          <p:nvPr/>
        </p:nvGrpSpPr>
        <p:grpSpPr>
          <a:xfrm>
            <a:off x="30209" y="1952462"/>
            <a:ext cx="2080510" cy="4569972"/>
            <a:chOff x="0" y="0"/>
            <a:chExt cx="2080509" cy="4569971"/>
          </a:xfrm>
        </p:grpSpPr>
        <p:sp>
          <p:nvSpPr>
            <p:cNvPr id="647" name="Rounded Rectangle"/>
            <p:cNvSpPr/>
            <p:nvPr/>
          </p:nvSpPr>
          <p:spPr>
            <a:xfrm>
              <a:off x="0" y="0"/>
              <a:ext cx="2080510" cy="4569972"/>
            </a:xfrm>
            <a:prstGeom prst="roundRect">
              <a:avLst>
                <a:gd name="adj" fmla="val 14928"/>
              </a:avLst>
            </a:prstGeom>
            <a:solidFill>
              <a:srgbClr val="FFFFFF"/>
            </a:solidFill>
            <a:ln w="1905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48" name="Value Map:…"/>
            <p:cNvSpPr txBox="1"/>
            <p:nvPr/>
          </p:nvSpPr>
          <p:spPr>
            <a:xfrm>
              <a:off x="100489" y="1090"/>
              <a:ext cx="1879531" cy="45677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2000" u="sng">
                  <a:latin typeface="+mj-lt"/>
                  <a:ea typeface="+mj-ea"/>
                  <a:cs typeface="+mj-cs"/>
                  <a:sym typeface="Calibri"/>
                </a:defRPr>
              </a:pPr>
              <a:r>
                <a:t>Value Map:</a:t>
              </a:r>
            </a:p>
            <a:p>
              <a:pPr algn="ctr"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Gain Creator: </a:t>
              </a:r>
              <a:r>
                <a:rPr b="0" sz="1600"/>
                <a:t>bKash gift card will provide a simplified process and variety of choices 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Pain Reliever: </a:t>
              </a:r>
              <a:r>
                <a:rPr b="0" sz="1600"/>
                <a:t>customer can purchase financial gift card from any where and redeem it everywhere </a:t>
              </a:r>
              <a:r>
                <a:rPr b="0"/>
                <a:t>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Product &amp; Service: </a:t>
              </a:r>
              <a:r>
                <a:rPr b="0" sz="1600"/>
                <a:t>bKash gift card simplifies customers gifting journey with zero paperwork </a:t>
              </a:r>
            </a:p>
          </p:txBody>
        </p:sp>
      </p:grpSp>
      <p:grpSp>
        <p:nvGrpSpPr>
          <p:cNvPr id="652" name="Rounded Rectangle 7"/>
          <p:cNvGrpSpPr/>
          <p:nvPr/>
        </p:nvGrpSpPr>
        <p:grpSpPr>
          <a:xfrm>
            <a:off x="10023536" y="1952462"/>
            <a:ext cx="2139147" cy="4569972"/>
            <a:chOff x="0" y="0"/>
            <a:chExt cx="2139145" cy="4569971"/>
          </a:xfrm>
        </p:grpSpPr>
        <p:sp>
          <p:nvSpPr>
            <p:cNvPr id="650" name="Rounded Rectangle"/>
            <p:cNvSpPr/>
            <p:nvPr/>
          </p:nvSpPr>
          <p:spPr>
            <a:xfrm>
              <a:off x="0" y="0"/>
              <a:ext cx="2139146" cy="4569972"/>
            </a:xfrm>
            <a:prstGeom prst="roundRect">
              <a:avLst>
                <a:gd name="adj" fmla="val 14928"/>
              </a:avLst>
            </a:prstGeom>
            <a:solidFill>
              <a:srgbClr val="FFFFFF"/>
            </a:solidFill>
            <a:ln w="1905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51" name="Customer Profile:…"/>
            <p:cNvSpPr txBox="1"/>
            <p:nvPr/>
          </p:nvSpPr>
          <p:spPr>
            <a:xfrm>
              <a:off x="103053" y="111843"/>
              <a:ext cx="1933040" cy="43462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2000" u="sng">
                  <a:latin typeface="+mj-lt"/>
                  <a:ea typeface="+mj-ea"/>
                  <a:cs typeface="+mj-cs"/>
                  <a:sym typeface="Calibri"/>
                </a:defRPr>
              </a:pPr>
              <a:r>
                <a:t>Customer Profile:</a:t>
              </a:r>
            </a:p>
            <a:p>
              <a:pPr algn="ctr"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Customer Jobs:</a:t>
              </a:r>
              <a:r>
                <a:rPr sz="1600"/>
                <a:t> </a:t>
              </a:r>
              <a:r>
                <a:rPr b="0" sz="1600"/>
                <a:t>Customers need to purchase their desired gift card by choosing modality.  </a:t>
              </a:r>
              <a:r>
                <a:rPr b="0"/>
                <a:t>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Gain: </a:t>
              </a:r>
              <a:r>
                <a:rPr b="0" sz="1600"/>
                <a:t>Customers can enjoy one stop solution and validity is more flexible 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Pain: </a:t>
              </a:r>
              <a:r>
                <a:rPr b="0" sz="1600"/>
                <a:t>Customers face difficulties in redeeming cards, traditional cards have limited utility and one time redemption</a:t>
              </a:r>
              <a:r>
                <a:rPr b="0"/>
                <a:t> 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Probable Solution</a:t>
            </a:r>
            <a:r>
              <a:t>: bKash Gift Card </a:t>
            </a:r>
            <a:r>
              <a:t>      </a:t>
            </a:r>
          </a:p>
        </p:txBody>
      </p:sp>
      <p:sp>
        <p:nvSpPr>
          <p:cNvPr id="655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56" name="Google Shape;653;p32"/>
          <p:cNvSpPr/>
          <p:nvPr/>
        </p:nvSpPr>
        <p:spPr>
          <a:xfrm>
            <a:off x="0" y="4474700"/>
            <a:ext cx="12192000" cy="1680614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57" name="Google Shape;653;p32"/>
          <p:cNvSpPr/>
          <p:nvPr/>
        </p:nvSpPr>
        <p:spPr>
          <a:xfrm>
            <a:off x="-1" y="929345"/>
            <a:ext cx="12192001" cy="1731821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660" name="Rounded Rectangle 8"/>
          <p:cNvGrpSpPr/>
          <p:nvPr/>
        </p:nvGrpSpPr>
        <p:grpSpPr>
          <a:xfrm>
            <a:off x="1207151" y="1204394"/>
            <a:ext cx="2923828" cy="1298224"/>
            <a:chOff x="0" y="0"/>
            <a:chExt cx="2923826" cy="1298223"/>
          </a:xfrm>
        </p:grpSpPr>
        <p:sp>
          <p:nvSpPr>
            <p:cNvPr id="658" name="Rounded Rectangle"/>
            <p:cNvSpPr/>
            <p:nvPr/>
          </p:nvSpPr>
          <p:spPr>
            <a:xfrm>
              <a:off x="0" y="0"/>
              <a:ext cx="2923827" cy="129822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59" name="Suggested Name: b-Joy, Happiness Bite, e-nvelope"/>
            <p:cNvSpPr txBox="1"/>
            <p:nvPr/>
          </p:nvSpPr>
          <p:spPr>
            <a:xfrm>
              <a:off x="69723" y="336520"/>
              <a:ext cx="2784381" cy="625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Suggested Name: </a:t>
              </a:r>
              <a:r>
                <a:rPr b="1"/>
                <a:t>b-Joy, Happiness Bite, e-nvelope</a:t>
              </a:r>
              <a:r>
                <a:t>   </a:t>
              </a:r>
            </a:p>
          </p:txBody>
        </p:sp>
      </p:grpSp>
      <p:grpSp>
        <p:nvGrpSpPr>
          <p:cNvPr id="663" name="Rounded Rectangle 8"/>
          <p:cNvGrpSpPr/>
          <p:nvPr/>
        </p:nvGrpSpPr>
        <p:grpSpPr>
          <a:xfrm>
            <a:off x="8290532" y="995286"/>
            <a:ext cx="3084915" cy="1608690"/>
            <a:chOff x="0" y="0"/>
            <a:chExt cx="3084914" cy="1608689"/>
          </a:xfrm>
        </p:grpSpPr>
        <p:sp>
          <p:nvSpPr>
            <p:cNvPr id="661" name="Rounded Rectangle"/>
            <p:cNvSpPr/>
            <p:nvPr/>
          </p:nvSpPr>
          <p:spPr>
            <a:xfrm>
              <a:off x="0" y="62070"/>
              <a:ext cx="3084915" cy="148454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62" name="Modality:…"/>
            <p:cNvSpPr txBox="1"/>
            <p:nvPr/>
          </p:nvSpPr>
          <p:spPr>
            <a:xfrm>
              <a:off x="78819" y="0"/>
              <a:ext cx="2927276" cy="1608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Modality: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Validity-7,10,15,30,45,60,90,360 days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Amount- BDT 300,500,1000,1500,2000,2500,3000,3500,5000 up to 30000 </a:t>
              </a:r>
            </a:p>
          </p:txBody>
        </p:sp>
      </p:grpSp>
      <p:grpSp>
        <p:nvGrpSpPr>
          <p:cNvPr id="666" name="Rounded Rectangle 8"/>
          <p:cNvGrpSpPr/>
          <p:nvPr/>
        </p:nvGrpSpPr>
        <p:grpSpPr>
          <a:xfrm>
            <a:off x="1221439" y="4639405"/>
            <a:ext cx="2923828" cy="1354690"/>
            <a:chOff x="0" y="0"/>
            <a:chExt cx="2923827" cy="1354689"/>
          </a:xfrm>
        </p:grpSpPr>
        <p:sp>
          <p:nvSpPr>
            <p:cNvPr id="664" name="Rounded Rectangle"/>
            <p:cNvSpPr/>
            <p:nvPr/>
          </p:nvSpPr>
          <p:spPr>
            <a:xfrm>
              <a:off x="0" y="31982"/>
              <a:ext cx="2923828" cy="1290725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65" name="Acceptance &amp; Validity:…"/>
            <p:cNvSpPr txBox="1"/>
            <p:nvPr/>
          </p:nvSpPr>
          <p:spPr>
            <a:xfrm>
              <a:off x="69358" y="0"/>
              <a:ext cx="2785112" cy="13546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Acceptance &amp; Validity: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1. all brand shop &amp; superstore across Bangladesh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2. Validity can be extended up to one year </a:t>
              </a:r>
            </a:p>
          </p:txBody>
        </p:sp>
      </p:grpSp>
      <p:grpSp>
        <p:nvGrpSpPr>
          <p:cNvPr id="669" name="Rounded Rectangle 8"/>
          <p:cNvGrpSpPr/>
          <p:nvPr/>
        </p:nvGrpSpPr>
        <p:grpSpPr>
          <a:xfrm>
            <a:off x="8371075" y="4682533"/>
            <a:ext cx="2923828" cy="1298225"/>
            <a:chOff x="0" y="0"/>
            <a:chExt cx="2923826" cy="1298223"/>
          </a:xfrm>
        </p:grpSpPr>
        <p:sp>
          <p:nvSpPr>
            <p:cNvPr id="667" name="Rounded Rectangle"/>
            <p:cNvSpPr/>
            <p:nvPr/>
          </p:nvSpPr>
          <p:spPr>
            <a:xfrm>
              <a:off x="0" y="0"/>
              <a:ext cx="2923827" cy="129822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68" name="Distribution: 1. bKash app…"/>
            <p:cNvSpPr txBox="1"/>
            <p:nvPr/>
          </p:nvSpPr>
          <p:spPr>
            <a:xfrm>
              <a:off x="69723" y="190470"/>
              <a:ext cx="2784381" cy="917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Distribution: 1. bKash app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2. bKash Website </a:t>
              </a:r>
              <a:endParaRPr>
                <a:solidFill>
                  <a:srgbClr val="FFFFFF"/>
                </a:solidFill>
              </a:endParaRP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3. Agent &amp; Merchant point </a:t>
              </a:r>
            </a:p>
          </p:txBody>
        </p:sp>
      </p:grpSp>
      <p:sp>
        <p:nvSpPr>
          <p:cNvPr id="670" name="Rounded Rectangle 11"/>
          <p:cNvSpPr/>
          <p:nvPr/>
        </p:nvSpPr>
        <p:spPr>
          <a:xfrm>
            <a:off x="0" y="2632898"/>
            <a:ext cx="2271714" cy="1888877"/>
          </a:xfrm>
          <a:prstGeom prst="roundRect">
            <a:avLst>
              <a:gd name="adj" fmla="val 2530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71" name="Rounded Rectangle 11"/>
          <p:cNvSpPr/>
          <p:nvPr/>
        </p:nvSpPr>
        <p:spPr>
          <a:xfrm>
            <a:off x="9958389" y="2573551"/>
            <a:ext cx="2233611" cy="2019281"/>
          </a:xfrm>
          <a:prstGeom prst="roundRect">
            <a:avLst>
              <a:gd name="adj" fmla="val 2530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72" name="Down Arrow 3"/>
          <p:cNvSpPr/>
          <p:nvPr/>
        </p:nvSpPr>
        <p:spPr>
          <a:xfrm>
            <a:off x="10379950" y="3050555"/>
            <a:ext cx="457201" cy="1250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651"/>
                </a:moveTo>
                <a:lnTo>
                  <a:pt x="5400" y="17651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51"/>
                </a:lnTo>
                <a:lnTo>
                  <a:pt x="21600" y="1765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B8135B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73" name="Down Arrow 26"/>
          <p:cNvSpPr/>
          <p:nvPr/>
        </p:nvSpPr>
        <p:spPr>
          <a:xfrm>
            <a:off x="10210800" y="2926913"/>
            <a:ext cx="457201" cy="1250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651"/>
                </a:moveTo>
                <a:lnTo>
                  <a:pt x="5400" y="17651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51"/>
                </a:lnTo>
                <a:lnTo>
                  <a:pt x="21600" y="1765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B8135B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74" name="Right Arrow 29"/>
          <p:cNvSpPr/>
          <p:nvPr/>
        </p:nvSpPr>
        <p:spPr>
          <a:xfrm>
            <a:off x="5462587" y="5232539"/>
            <a:ext cx="1266826" cy="48964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FF"/>
          </a:solidFill>
          <a:ln w="25400">
            <a:solidFill>
              <a:srgbClr val="BE1E74"/>
            </a:solidFill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75" name="Diamond 25"/>
          <p:cNvSpPr/>
          <p:nvPr/>
        </p:nvSpPr>
        <p:spPr>
          <a:xfrm>
            <a:off x="2840182" y="2926913"/>
            <a:ext cx="1290798" cy="1311345"/>
          </a:xfrm>
          <a:prstGeom prst="diamond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76" name="Diamond 31"/>
          <p:cNvSpPr/>
          <p:nvPr/>
        </p:nvSpPr>
        <p:spPr>
          <a:xfrm>
            <a:off x="2956783" y="2945466"/>
            <a:ext cx="1290798" cy="1311345"/>
          </a:xfrm>
          <a:prstGeom prst="diamond">
            <a:avLst/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77" name="Diamond 35"/>
          <p:cNvSpPr/>
          <p:nvPr/>
        </p:nvSpPr>
        <p:spPr>
          <a:xfrm>
            <a:off x="8079502" y="2955456"/>
            <a:ext cx="1290798" cy="1311345"/>
          </a:xfrm>
          <a:prstGeom prst="diamond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78" name="Diamond 36"/>
          <p:cNvSpPr/>
          <p:nvPr/>
        </p:nvSpPr>
        <p:spPr>
          <a:xfrm>
            <a:off x="7958141" y="2955456"/>
            <a:ext cx="1290798" cy="1311345"/>
          </a:xfrm>
          <a:prstGeom prst="diamond">
            <a:avLst/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79" name="Down Arrow 3"/>
          <p:cNvSpPr/>
          <p:nvPr/>
        </p:nvSpPr>
        <p:spPr>
          <a:xfrm>
            <a:off x="1317353" y="3046147"/>
            <a:ext cx="457201" cy="1250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651"/>
                </a:moveTo>
                <a:lnTo>
                  <a:pt x="5400" y="17651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51"/>
                </a:lnTo>
                <a:lnTo>
                  <a:pt x="21600" y="1765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B8135B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80" name="Down Arrow 26"/>
          <p:cNvSpPr/>
          <p:nvPr/>
        </p:nvSpPr>
        <p:spPr>
          <a:xfrm>
            <a:off x="1501614" y="2968156"/>
            <a:ext cx="457201" cy="1250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7651"/>
                </a:moveTo>
                <a:lnTo>
                  <a:pt x="5400" y="17651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51"/>
                </a:lnTo>
                <a:lnTo>
                  <a:pt x="21600" y="17651"/>
                </a:lnTo>
                <a:lnTo>
                  <a:pt x="10800" y="21600"/>
                </a:lnTo>
                <a:close/>
              </a:path>
            </a:pathLst>
          </a:custGeom>
          <a:solidFill>
            <a:srgbClr val="FFFFFF"/>
          </a:solidFill>
          <a:ln w="25400">
            <a:solidFill>
              <a:srgbClr val="B8135B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>
              <a:defRPr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Revenue Stream:  </a:t>
            </a:r>
          </a:p>
        </p:txBody>
      </p:sp>
      <p:sp>
        <p:nvSpPr>
          <p:cNvPr id="683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84" name="Google Shape;653;p32"/>
          <p:cNvSpPr/>
          <p:nvPr/>
        </p:nvSpPr>
        <p:spPr>
          <a:xfrm rot="5400000">
            <a:off x="-1290532" y="2046887"/>
            <a:ext cx="5933865" cy="3352803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687" name="Rounded Rectangle 7"/>
          <p:cNvGrpSpPr/>
          <p:nvPr/>
        </p:nvGrpSpPr>
        <p:grpSpPr>
          <a:xfrm>
            <a:off x="8254803" y="6046504"/>
            <a:ext cx="1718740" cy="406404"/>
            <a:chOff x="0" y="0"/>
            <a:chExt cx="1718738" cy="406403"/>
          </a:xfrm>
        </p:grpSpPr>
        <p:sp>
          <p:nvSpPr>
            <p:cNvPr id="685" name="Rounded Rectangle"/>
            <p:cNvSpPr/>
            <p:nvPr/>
          </p:nvSpPr>
          <p:spPr>
            <a:xfrm>
              <a:off x="0" y="-1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86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sp>
        <p:nvSpPr>
          <p:cNvPr id="688" name="Rounded Rectangle 8"/>
          <p:cNvSpPr/>
          <p:nvPr/>
        </p:nvSpPr>
        <p:spPr>
          <a:xfrm>
            <a:off x="324161" y="2305405"/>
            <a:ext cx="2704477" cy="1037768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b="1"/>
              <a:t>Validity Extension Charge</a:t>
            </a:r>
            <a:r>
              <a:t> will be the primary source of revenue </a:t>
            </a:r>
          </a:p>
        </p:txBody>
      </p:sp>
      <p:sp>
        <p:nvSpPr>
          <p:cNvPr id="689" name="Rounded Rectangle 9"/>
          <p:cNvSpPr/>
          <p:nvPr/>
        </p:nvSpPr>
        <p:spPr>
          <a:xfrm>
            <a:off x="324161" y="3860067"/>
            <a:ext cx="2704477" cy="1037769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b="1" sz="1700"/>
              <a:t>Service Fees </a:t>
            </a:r>
            <a:r>
              <a:rPr sz="1700"/>
              <a:t>and </a:t>
            </a:r>
            <a:r>
              <a:rPr b="1" sz="1700"/>
              <a:t>Sales commission</a:t>
            </a:r>
            <a:r>
              <a:rPr sz="1700"/>
              <a:t> - low value high count revenue generator</a:t>
            </a:r>
            <a:r>
              <a:t> </a:t>
            </a:r>
          </a:p>
        </p:txBody>
      </p:sp>
      <p:pic>
        <p:nvPicPr>
          <p:cNvPr id="690" name="Revenue Graph.jpg" descr="Revenue Graph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77447" y="1383656"/>
            <a:ext cx="6124428" cy="4593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Key Drivers and Market Size     </a:t>
            </a:r>
          </a:p>
        </p:txBody>
      </p:sp>
      <p:sp>
        <p:nvSpPr>
          <p:cNvPr id="693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94" name="Google Shape;653;p32"/>
          <p:cNvSpPr/>
          <p:nvPr/>
        </p:nvSpPr>
        <p:spPr>
          <a:xfrm rot="5400000">
            <a:off x="-1123619" y="1879970"/>
            <a:ext cx="5933866" cy="3686630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695" name="Rounded Rectangle 8"/>
          <p:cNvSpPr/>
          <p:nvPr/>
        </p:nvSpPr>
        <p:spPr>
          <a:xfrm>
            <a:off x="237076" y="1089876"/>
            <a:ext cx="3159269" cy="5190314"/>
          </a:xfrm>
          <a:prstGeom prst="roundRect">
            <a:avLst>
              <a:gd name="adj" fmla="val 1966"/>
            </a:avLst>
          </a:prstGeom>
          <a:solidFill>
            <a:schemeClr val="accent4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698" name="Rounded Rectangle 8"/>
          <p:cNvGrpSpPr/>
          <p:nvPr/>
        </p:nvGrpSpPr>
        <p:grpSpPr>
          <a:xfrm>
            <a:off x="382218" y="1225512"/>
            <a:ext cx="3159270" cy="5190315"/>
            <a:chOff x="0" y="0"/>
            <a:chExt cx="3159268" cy="5190313"/>
          </a:xfrm>
        </p:grpSpPr>
        <p:sp>
          <p:nvSpPr>
            <p:cNvPr id="696" name="Rounded Rectangle"/>
            <p:cNvSpPr/>
            <p:nvPr/>
          </p:nvSpPr>
          <p:spPr>
            <a:xfrm>
              <a:off x="0" y="0"/>
              <a:ext cx="3159269" cy="5190314"/>
            </a:xfrm>
            <a:prstGeom prst="roundRect">
              <a:avLst>
                <a:gd name="adj" fmla="val 1966"/>
              </a:avLst>
            </a:prstGeom>
            <a:solidFill>
              <a:srgbClr val="FFFFFF"/>
            </a:solidFill>
            <a:ln w="12700" cap="flat">
              <a:solidFill>
                <a:srgbClr val="B813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697" name="acceptance of digital payments…"/>
            <p:cNvSpPr txBox="1"/>
            <p:nvPr/>
          </p:nvSpPr>
          <p:spPr>
            <a:xfrm>
              <a:off x="24542" y="1406264"/>
              <a:ext cx="3110184" cy="23777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 algn="ctr">
                <a:buSzPct val="100000"/>
                <a:buAutoNum type="arabicPeriod" startAt="1"/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acceptance of digital payments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 algn="ctr">
                <a:buSzPct val="100000"/>
                <a:buAutoNum type="arabicPeriod" startAt="1"/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e-commerce dominance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 algn="ctr">
                <a:buSzPct val="100000"/>
                <a:buAutoNum type="arabicPeriod" startAt="1"/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Customisation and personalisation 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 algn="ctr">
                <a:buSzPct val="100000"/>
                <a:buAutoNum type="arabicPeriod" startAt="1"/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Shifting consumer preferences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 algn="ctr">
                <a:buSzPct val="100000"/>
                <a:buAutoNum type="arabicPeriod" startAt="1"/>
                <a:defRPr b="1">
                  <a:latin typeface="+mj-lt"/>
                  <a:ea typeface="+mj-ea"/>
                  <a:cs typeface="+mj-cs"/>
                  <a:sym typeface="Calibri"/>
                </a:defRPr>
              </a:pPr>
              <a:r>
                <a:t>International Trends </a:t>
              </a:r>
            </a:p>
          </p:txBody>
        </p:sp>
      </p:grpSp>
      <p:sp>
        <p:nvSpPr>
          <p:cNvPr id="699" name="Rounded Rectangle 8"/>
          <p:cNvSpPr/>
          <p:nvPr/>
        </p:nvSpPr>
        <p:spPr>
          <a:xfrm>
            <a:off x="4068848" y="1128128"/>
            <a:ext cx="3159269" cy="5190314"/>
          </a:xfrm>
          <a:prstGeom prst="roundRect">
            <a:avLst>
              <a:gd name="adj" fmla="val 1966"/>
            </a:avLst>
          </a:prstGeom>
          <a:solidFill>
            <a:srgbClr val="B813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700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6995" y="1265634"/>
            <a:ext cx="1389716" cy="1389717"/>
          </a:xfrm>
          <a:prstGeom prst="rect">
            <a:avLst/>
          </a:prstGeom>
          <a:ln w="12700">
            <a:miter lim="400000"/>
          </a:ln>
        </p:spPr>
      </p:pic>
      <p:sp>
        <p:nvSpPr>
          <p:cNvPr id="701" name="Rounded Rectangle 8"/>
          <p:cNvSpPr/>
          <p:nvPr/>
        </p:nvSpPr>
        <p:spPr>
          <a:xfrm>
            <a:off x="4209651" y="1278817"/>
            <a:ext cx="3159269" cy="5190314"/>
          </a:xfrm>
          <a:prstGeom prst="roundRect">
            <a:avLst>
              <a:gd name="adj" fmla="val 1966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Expected to grow at a rate of 12.5% from 2033</a:t>
            </a:r>
          </a:p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Total market size was 310.1 Billion</a:t>
            </a:r>
          </a:p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</a:p>
          <a:p>
            <a:pPr algn="ctr"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t>By the end of 2032, market size is expected to reach 1.2 Trillion  </a:t>
            </a:r>
          </a:p>
        </p:txBody>
      </p:sp>
      <p:pic>
        <p:nvPicPr>
          <p:cNvPr id="702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8956" y="1384210"/>
            <a:ext cx="1239053" cy="1239053"/>
          </a:xfrm>
          <a:prstGeom prst="rect">
            <a:avLst/>
          </a:prstGeom>
          <a:ln w="12700">
            <a:miter lim="400000"/>
          </a:ln>
        </p:spPr>
      </p:pic>
      <p:pic>
        <p:nvPicPr>
          <p:cNvPr id="703" name="Market-Drivers.jpeg" descr="Market-Drivers.jpeg"/>
          <p:cNvPicPr>
            <a:picLocks noChangeAspect="1"/>
          </p:cNvPicPr>
          <p:nvPr/>
        </p:nvPicPr>
        <p:blipFill>
          <a:blip r:embed="rId4">
            <a:extLst/>
          </a:blip>
          <a:srcRect l="0" t="0" r="16000" b="0"/>
          <a:stretch>
            <a:fillRect/>
          </a:stretch>
        </p:blipFill>
        <p:spPr>
          <a:xfrm>
            <a:off x="7456243" y="1598522"/>
            <a:ext cx="4698309" cy="366103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06" name="Rounded Rectangle 2"/>
          <p:cNvGrpSpPr/>
          <p:nvPr/>
        </p:nvGrpSpPr>
        <p:grpSpPr>
          <a:xfrm>
            <a:off x="9620567" y="6010586"/>
            <a:ext cx="2270894" cy="826028"/>
            <a:chOff x="0" y="-144534"/>
            <a:chExt cx="2270892" cy="826026"/>
          </a:xfrm>
        </p:grpSpPr>
        <p:sp>
          <p:nvSpPr>
            <p:cNvPr id="704" name="Rounded Rectangle"/>
            <p:cNvSpPr/>
            <p:nvPr/>
          </p:nvSpPr>
          <p:spPr>
            <a:xfrm>
              <a:off x="0" y="0"/>
              <a:ext cx="2270893" cy="53696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705" name="Modality"/>
            <p:cNvSpPr txBox="1"/>
            <p:nvPr/>
          </p:nvSpPr>
          <p:spPr>
            <a:xfrm>
              <a:off x="95008" y="-144535"/>
              <a:ext cx="2080874" cy="8260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International Perspective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Title 1"/>
          <p:cNvSpPr txBox="1"/>
          <p:nvPr>
            <p:ph type="title"/>
          </p:nvPr>
        </p:nvSpPr>
        <p:spPr>
          <a:xfrm>
            <a:off x="-786" y="3388936"/>
            <a:ext cx="5363592" cy="820134"/>
          </a:xfrm>
          <a:prstGeom prst="rect">
            <a:avLst/>
          </a:prstGeom>
        </p:spPr>
        <p:txBody>
          <a:bodyPr/>
          <a:lstStyle/>
          <a:p>
            <a:pPr/>
            <a:r>
              <a:t>Thank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Current Scenario </a:t>
            </a:r>
          </a:p>
        </p:txBody>
      </p:sp>
      <p:grpSp>
        <p:nvGrpSpPr>
          <p:cNvPr id="156" name="Rounded Rectangle 5"/>
          <p:cNvGrpSpPr/>
          <p:nvPr/>
        </p:nvGrpSpPr>
        <p:grpSpPr>
          <a:xfrm>
            <a:off x="790220" y="3064933"/>
            <a:ext cx="2923829" cy="1298227"/>
            <a:chOff x="0" y="0"/>
            <a:chExt cx="2923828" cy="1298226"/>
          </a:xfrm>
        </p:grpSpPr>
        <p:sp>
          <p:nvSpPr>
            <p:cNvPr id="154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55" name="Increasing Popularity of…"/>
            <p:cNvSpPr txBox="1"/>
            <p:nvPr/>
          </p:nvSpPr>
          <p:spPr>
            <a:xfrm>
              <a:off x="115443" y="190467"/>
              <a:ext cx="2692941" cy="917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 Increasing Popularity of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 e-commerce &amp; online shopping </a:t>
              </a:r>
            </a:p>
          </p:txBody>
        </p:sp>
      </p:grpSp>
      <p:grpSp>
        <p:nvGrpSpPr>
          <p:cNvPr id="159" name="Rounded Rectangle 6"/>
          <p:cNvGrpSpPr/>
          <p:nvPr/>
        </p:nvGrpSpPr>
        <p:grpSpPr>
          <a:xfrm>
            <a:off x="4868330" y="3064933"/>
            <a:ext cx="2923830" cy="1298227"/>
            <a:chOff x="0" y="0"/>
            <a:chExt cx="2923828" cy="1298226"/>
          </a:xfrm>
        </p:grpSpPr>
        <p:sp>
          <p:nvSpPr>
            <p:cNvPr id="157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58" name="Growing Demand for convenient and flexible payment option"/>
            <p:cNvSpPr txBox="1"/>
            <p:nvPr/>
          </p:nvSpPr>
          <p:spPr>
            <a:xfrm>
              <a:off x="115443" y="190467"/>
              <a:ext cx="2692941" cy="917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Growing Demand for convenient and flexible payment option </a:t>
              </a:r>
            </a:p>
          </p:txBody>
        </p:sp>
      </p:grpSp>
      <p:grpSp>
        <p:nvGrpSpPr>
          <p:cNvPr id="162" name="Rounded Rectangle 7"/>
          <p:cNvGrpSpPr/>
          <p:nvPr/>
        </p:nvGrpSpPr>
        <p:grpSpPr>
          <a:xfrm>
            <a:off x="8946441" y="3064933"/>
            <a:ext cx="2923830" cy="1298227"/>
            <a:chOff x="0" y="0"/>
            <a:chExt cx="2923828" cy="1298226"/>
          </a:xfrm>
        </p:grpSpPr>
        <p:sp>
          <p:nvSpPr>
            <p:cNvPr id="160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61" name="Rising Disposable Income"/>
            <p:cNvSpPr txBox="1"/>
            <p:nvPr/>
          </p:nvSpPr>
          <p:spPr>
            <a:xfrm>
              <a:off x="115443" y="482567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 Rising Disposable Income </a:t>
              </a:r>
            </a:p>
          </p:txBody>
        </p:sp>
      </p:grpSp>
      <p:sp>
        <p:nvSpPr>
          <p:cNvPr id="163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64" name="Rectangle 10"/>
          <p:cNvSpPr/>
          <p:nvPr/>
        </p:nvSpPr>
        <p:spPr>
          <a:xfrm>
            <a:off x="3581397" y="3270953"/>
            <a:ext cx="5497693" cy="886181"/>
          </a:xfrm>
          <a:prstGeom prst="rect">
            <a:avLst/>
          </a:prstGeom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167" name="Rounded Rectangle 12"/>
          <p:cNvGrpSpPr/>
          <p:nvPr/>
        </p:nvGrpSpPr>
        <p:grpSpPr>
          <a:xfrm>
            <a:off x="2548462" y="5374070"/>
            <a:ext cx="7095079" cy="830730"/>
            <a:chOff x="0" y="0"/>
            <a:chExt cx="7095078" cy="830729"/>
          </a:xfrm>
        </p:grpSpPr>
        <p:sp>
          <p:nvSpPr>
            <p:cNvPr id="165" name="Rounded Rectangle"/>
            <p:cNvSpPr/>
            <p:nvPr/>
          </p:nvSpPr>
          <p:spPr>
            <a:xfrm>
              <a:off x="0" y="-1"/>
              <a:ext cx="7095079" cy="830731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66" name="Most Popular Type: Retail Gift card…"/>
            <p:cNvSpPr txBox="1"/>
            <p:nvPr/>
          </p:nvSpPr>
          <p:spPr>
            <a:xfrm>
              <a:off x="92621" y="102768"/>
              <a:ext cx="6909835" cy="625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 Targeted Audience: Young People aged over 18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Changing  technology trends made gift card more popular  </a:t>
              </a:r>
            </a:p>
          </p:txBody>
        </p:sp>
      </p:grpSp>
      <p:pic>
        <p:nvPicPr>
          <p:cNvPr id="168" name="logo design.png" descr="logo design.png"/>
          <p:cNvPicPr>
            <a:picLocks noChangeAspect="1"/>
          </p:cNvPicPr>
          <p:nvPr/>
        </p:nvPicPr>
        <p:blipFill>
          <a:blip r:embed="rId2">
            <a:extLst/>
          </a:blip>
          <a:srcRect l="19934" t="28443" r="19934" b="22994"/>
          <a:stretch>
            <a:fillRect/>
          </a:stretch>
        </p:blipFill>
        <p:spPr>
          <a:xfrm>
            <a:off x="10396895" y="1188970"/>
            <a:ext cx="1888754" cy="1525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Current Scenario </a:t>
            </a:r>
          </a:p>
        </p:txBody>
      </p:sp>
      <p:sp>
        <p:nvSpPr>
          <p:cNvPr id="171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172" name="Rounded Rectangle 2"/>
          <p:cNvSpPr/>
          <p:nvPr/>
        </p:nvSpPr>
        <p:spPr>
          <a:xfrm>
            <a:off x="2788348" y="2686754"/>
            <a:ext cx="6050847" cy="1775100"/>
          </a:xfrm>
          <a:prstGeom prst="roundRect">
            <a:avLst>
              <a:gd name="adj" fmla="val 16667"/>
            </a:avLst>
          </a:prstGeom>
          <a:ln w="12700">
            <a:solidFill>
              <a:srgbClr val="B5155B"/>
            </a:solidFill>
            <a:prstDash val="lg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175" name="Rounded Rectangle 14"/>
          <p:cNvGrpSpPr/>
          <p:nvPr/>
        </p:nvGrpSpPr>
        <p:grpSpPr>
          <a:xfrm>
            <a:off x="93118" y="906274"/>
            <a:ext cx="1713106" cy="503911"/>
            <a:chOff x="0" y="-1"/>
            <a:chExt cx="1713105" cy="503910"/>
          </a:xfrm>
        </p:grpSpPr>
        <p:sp>
          <p:nvSpPr>
            <p:cNvPr id="173" name="Rounded Rectangle"/>
            <p:cNvSpPr/>
            <p:nvPr/>
          </p:nvSpPr>
          <p:spPr>
            <a:xfrm>
              <a:off x="0" y="-2"/>
              <a:ext cx="1713106" cy="503912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74" name="Text"/>
            <p:cNvSpPr txBox="1"/>
            <p:nvPr/>
          </p:nvSpPr>
          <p:spPr>
            <a:xfrm>
              <a:off x="76669" y="85409"/>
              <a:ext cx="1559768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 </a:t>
              </a:r>
            </a:p>
          </p:txBody>
        </p:sp>
      </p:grpSp>
      <p:grpSp>
        <p:nvGrpSpPr>
          <p:cNvPr id="178" name="Rounded Rectangle 15"/>
          <p:cNvGrpSpPr/>
          <p:nvPr/>
        </p:nvGrpSpPr>
        <p:grpSpPr>
          <a:xfrm>
            <a:off x="93118" y="964167"/>
            <a:ext cx="1713106" cy="625184"/>
            <a:chOff x="0" y="0"/>
            <a:chExt cx="1713105" cy="625183"/>
          </a:xfrm>
        </p:grpSpPr>
        <p:sp>
          <p:nvSpPr>
            <p:cNvPr id="176" name="Rounded Rectangle"/>
            <p:cNvSpPr/>
            <p:nvPr/>
          </p:nvSpPr>
          <p:spPr>
            <a:xfrm>
              <a:off x="0" y="21129"/>
              <a:ext cx="1713106" cy="582931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B5155B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77" name="Genre Of Gift Card"/>
            <p:cNvSpPr txBox="1"/>
            <p:nvPr/>
          </p:nvSpPr>
          <p:spPr>
            <a:xfrm>
              <a:off x="80525" y="-1"/>
              <a:ext cx="1552055" cy="625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 </a:t>
              </a:r>
              <a:r>
                <a:rPr>
                  <a:solidFill>
                    <a:srgbClr val="B5155B"/>
                  </a:solidFill>
                </a:rPr>
                <a:t>Genre Of Gift Card </a:t>
              </a:r>
            </a:p>
          </p:txBody>
        </p:sp>
      </p:grpSp>
      <p:grpSp>
        <p:nvGrpSpPr>
          <p:cNvPr id="181" name="Rounded Rectangle 16"/>
          <p:cNvGrpSpPr/>
          <p:nvPr/>
        </p:nvGrpSpPr>
        <p:grpSpPr>
          <a:xfrm>
            <a:off x="752816" y="2009113"/>
            <a:ext cx="2923829" cy="1298228"/>
            <a:chOff x="0" y="0"/>
            <a:chExt cx="2923828" cy="1298226"/>
          </a:xfrm>
        </p:grpSpPr>
        <p:sp>
          <p:nvSpPr>
            <p:cNvPr id="179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80" name="Retail Gift Card"/>
            <p:cNvSpPr txBox="1"/>
            <p:nvPr/>
          </p:nvSpPr>
          <p:spPr>
            <a:xfrm>
              <a:off x="115443" y="482568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Retail Gift Card</a:t>
              </a:r>
            </a:p>
          </p:txBody>
        </p:sp>
      </p:grpSp>
      <p:grpSp>
        <p:nvGrpSpPr>
          <p:cNvPr id="184" name="Rounded Rectangle 17"/>
          <p:cNvGrpSpPr/>
          <p:nvPr/>
        </p:nvGrpSpPr>
        <p:grpSpPr>
          <a:xfrm>
            <a:off x="4564934" y="2009113"/>
            <a:ext cx="2923830" cy="1298228"/>
            <a:chOff x="0" y="0"/>
            <a:chExt cx="2923828" cy="1298226"/>
          </a:xfrm>
        </p:grpSpPr>
        <p:sp>
          <p:nvSpPr>
            <p:cNvPr id="182" name="Rounded Rectangle"/>
            <p:cNvSpPr/>
            <p:nvPr/>
          </p:nvSpPr>
          <p:spPr>
            <a:xfrm>
              <a:off x="0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83" name="Restaurant Gift Card"/>
            <p:cNvSpPr txBox="1"/>
            <p:nvPr/>
          </p:nvSpPr>
          <p:spPr>
            <a:xfrm>
              <a:off x="115443" y="482568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 Restaurant Gift Card </a:t>
              </a:r>
            </a:p>
          </p:txBody>
        </p:sp>
      </p:grpSp>
      <p:grpSp>
        <p:nvGrpSpPr>
          <p:cNvPr id="187" name="Rounded Rectangle 18"/>
          <p:cNvGrpSpPr/>
          <p:nvPr/>
        </p:nvGrpSpPr>
        <p:grpSpPr>
          <a:xfrm>
            <a:off x="8377048" y="2009113"/>
            <a:ext cx="2923830" cy="1298228"/>
            <a:chOff x="0" y="0"/>
            <a:chExt cx="2923828" cy="1298226"/>
          </a:xfrm>
        </p:grpSpPr>
        <p:sp>
          <p:nvSpPr>
            <p:cNvPr id="185" name="Rounded Rectangle"/>
            <p:cNvSpPr/>
            <p:nvPr/>
          </p:nvSpPr>
          <p:spPr>
            <a:xfrm>
              <a:off x="-1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86" name="Entertainment Gift Card"/>
            <p:cNvSpPr txBox="1"/>
            <p:nvPr/>
          </p:nvSpPr>
          <p:spPr>
            <a:xfrm>
              <a:off x="115443" y="482567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Entertainment Gift Card </a:t>
              </a:r>
            </a:p>
          </p:txBody>
        </p:sp>
      </p:grpSp>
      <p:grpSp>
        <p:nvGrpSpPr>
          <p:cNvPr id="190" name="Rounded Rectangle 19"/>
          <p:cNvGrpSpPr/>
          <p:nvPr/>
        </p:nvGrpSpPr>
        <p:grpSpPr>
          <a:xfrm>
            <a:off x="6626571" y="3746946"/>
            <a:ext cx="2923829" cy="1298227"/>
            <a:chOff x="-1" y="0"/>
            <a:chExt cx="2923828" cy="1298226"/>
          </a:xfrm>
        </p:grpSpPr>
        <p:sp>
          <p:nvSpPr>
            <p:cNvPr id="188" name="Rounded Rectangle"/>
            <p:cNvSpPr/>
            <p:nvPr/>
          </p:nvSpPr>
          <p:spPr>
            <a:xfrm>
              <a:off x="-2" y="-1"/>
              <a:ext cx="2923830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89" name="Digital Gift Card"/>
            <p:cNvSpPr txBox="1"/>
            <p:nvPr/>
          </p:nvSpPr>
          <p:spPr>
            <a:xfrm>
              <a:off x="115442" y="482567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 Digital Gift Card </a:t>
              </a:r>
            </a:p>
          </p:txBody>
        </p:sp>
      </p:grpSp>
      <p:grpSp>
        <p:nvGrpSpPr>
          <p:cNvPr id="193" name="Rounded Rectangle 20"/>
          <p:cNvGrpSpPr/>
          <p:nvPr/>
        </p:nvGrpSpPr>
        <p:grpSpPr>
          <a:xfrm>
            <a:off x="2214728" y="3746946"/>
            <a:ext cx="2923829" cy="1298227"/>
            <a:chOff x="0" y="0"/>
            <a:chExt cx="2923828" cy="1298226"/>
          </a:xfrm>
        </p:grpSpPr>
        <p:sp>
          <p:nvSpPr>
            <p:cNvPr id="191" name="Rounded Rectangle"/>
            <p:cNvSpPr/>
            <p:nvPr/>
          </p:nvSpPr>
          <p:spPr>
            <a:xfrm>
              <a:off x="0" y="-1"/>
              <a:ext cx="2923829" cy="1298228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92" name="Travel Gift Card"/>
            <p:cNvSpPr txBox="1"/>
            <p:nvPr/>
          </p:nvSpPr>
          <p:spPr>
            <a:xfrm>
              <a:off x="115443" y="482567"/>
              <a:ext cx="2692941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 Travel Gift Card </a:t>
              </a:r>
            </a:p>
          </p:txBody>
        </p:sp>
      </p:grpSp>
      <p:grpSp>
        <p:nvGrpSpPr>
          <p:cNvPr id="196" name="Rounded Rectangle 22"/>
          <p:cNvGrpSpPr/>
          <p:nvPr/>
        </p:nvGrpSpPr>
        <p:grpSpPr>
          <a:xfrm>
            <a:off x="3156653" y="5959884"/>
            <a:ext cx="5314244" cy="424890"/>
            <a:chOff x="0" y="0"/>
            <a:chExt cx="5314243" cy="424888"/>
          </a:xfrm>
        </p:grpSpPr>
        <p:sp>
          <p:nvSpPr>
            <p:cNvPr id="194" name="Rounded Rectangle"/>
            <p:cNvSpPr/>
            <p:nvPr/>
          </p:nvSpPr>
          <p:spPr>
            <a:xfrm>
              <a:off x="0" y="-1"/>
              <a:ext cx="5314244" cy="424889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95" name="Most Popular Type: Retail Gift card"/>
            <p:cNvSpPr txBox="1"/>
            <p:nvPr/>
          </p:nvSpPr>
          <p:spPr>
            <a:xfrm>
              <a:off x="72809" y="45898"/>
              <a:ext cx="5168624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Most Popular Type: Retail Gift card  </a:t>
              </a:r>
            </a:p>
          </p:txBody>
        </p:sp>
      </p:grpSp>
      <p:pic>
        <p:nvPicPr>
          <p:cNvPr id="197" name="2.Untitled design.jpg" descr="2.Untitled design.jpg"/>
          <p:cNvPicPr>
            <a:picLocks noChangeAspect="1"/>
          </p:cNvPicPr>
          <p:nvPr/>
        </p:nvPicPr>
        <p:blipFill>
          <a:blip r:embed="rId2">
            <a:extLst/>
          </a:blip>
          <a:srcRect l="18706" t="23404" r="18706" b="44641"/>
          <a:stretch>
            <a:fillRect/>
          </a:stretch>
        </p:blipFill>
        <p:spPr>
          <a:xfrm>
            <a:off x="10178622" y="5400706"/>
            <a:ext cx="2013645" cy="10280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0" name="Rounded Rectangle 15"/>
          <p:cNvGrpSpPr/>
          <p:nvPr/>
        </p:nvGrpSpPr>
        <p:grpSpPr>
          <a:xfrm>
            <a:off x="10888548" y="5713200"/>
            <a:ext cx="1104066" cy="402920"/>
            <a:chOff x="0" y="0"/>
            <a:chExt cx="1104064" cy="402918"/>
          </a:xfrm>
        </p:grpSpPr>
        <p:sp>
          <p:nvSpPr>
            <p:cNvPr id="198" name="Rounded Rectangle"/>
            <p:cNvSpPr/>
            <p:nvPr/>
          </p:nvSpPr>
          <p:spPr>
            <a:xfrm>
              <a:off x="0" y="13617"/>
              <a:ext cx="1104065" cy="37568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B5155B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199" name="Genre Of Gift Card"/>
            <p:cNvSpPr txBox="1"/>
            <p:nvPr/>
          </p:nvSpPr>
          <p:spPr>
            <a:xfrm>
              <a:off x="51897" y="0"/>
              <a:ext cx="1000270" cy="4029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noAutofit/>
            </a:bodyPr>
            <a:lstStyle>
              <a:lvl1pPr algn="ctr">
                <a:defRPr>
                  <a:solidFill>
                    <a:srgbClr val="B5155B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>
                <a:defRPr>
                  <a:solidFill>
                    <a:srgbClr val="FFFFFF"/>
                  </a:solidFill>
                </a:defRPr>
              </a:pPr>
              <a:r>
                <a:rPr>
                  <a:solidFill>
                    <a:srgbClr val="B5155B"/>
                  </a:solidFill>
                </a:rPr>
                <a:t> Gift Card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itle 1"/>
          <p:cNvSpPr txBox="1"/>
          <p:nvPr>
            <p:ph type="title"/>
          </p:nvPr>
        </p:nvSpPr>
        <p:spPr>
          <a:xfrm>
            <a:off x="0" y="-49186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Key Insights  </a:t>
            </a:r>
          </a:p>
        </p:txBody>
      </p:sp>
      <p:grpSp>
        <p:nvGrpSpPr>
          <p:cNvPr id="205" name="Rounded Rectangle 2"/>
          <p:cNvGrpSpPr/>
          <p:nvPr/>
        </p:nvGrpSpPr>
        <p:grpSpPr>
          <a:xfrm>
            <a:off x="232758" y="3513928"/>
            <a:ext cx="2137925" cy="2914052"/>
            <a:chOff x="0" y="0"/>
            <a:chExt cx="2137924" cy="2914051"/>
          </a:xfrm>
        </p:grpSpPr>
        <p:sp>
          <p:nvSpPr>
            <p:cNvPr id="203" name="Rounded Rectangle"/>
            <p:cNvSpPr/>
            <p:nvPr/>
          </p:nvSpPr>
          <p:spPr>
            <a:xfrm>
              <a:off x="0" y="0"/>
              <a:ext cx="2137925" cy="291405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4" name="Social Trend…"/>
            <p:cNvSpPr txBox="1"/>
            <p:nvPr/>
          </p:nvSpPr>
          <p:spPr>
            <a:xfrm>
              <a:off x="156434" y="635028"/>
              <a:ext cx="1825057" cy="16439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AutoNum type="arabicPeriod" startAt="1"/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Social Trend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>
                <a:buSzPct val="100000"/>
                <a:buAutoNum type="arabicPeriod" startAt="1"/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Discounted Price 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>
                <a:buSzPct val="100000"/>
                <a:buAutoNum type="arabicPeriod" startAt="1"/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Wide Acceptance  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>
                <a:buSzPct val="100000"/>
                <a:buAutoNum type="arabicPeriod" startAt="1"/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Usability   </a:t>
              </a:r>
            </a:p>
          </p:txBody>
        </p:sp>
      </p:grpSp>
      <p:sp>
        <p:nvSpPr>
          <p:cNvPr id="206" name="Flowchart: Off-page Connector 14"/>
          <p:cNvSpPr/>
          <p:nvPr/>
        </p:nvSpPr>
        <p:spPr>
          <a:xfrm rot="16200000">
            <a:off x="5009443" y="3386666"/>
            <a:ext cx="372537" cy="6547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07" name="Teardrop 21"/>
          <p:cNvSpPr/>
          <p:nvPr/>
        </p:nvSpPr>
        <p:spPr>
          <a:xfrm rot="3064489">
            <a:off x="265266" y="2016899"/>
            <a:ext cx="1992876" cy="19925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3921" y="0"/>
                  <a:pt x="17042" y="479"/>
                  <a:pt x="20163" y="1437"/>
                </a:cubicBezTo>
                <a:cubicBezTo>
                  <a:pt x="21121" y="4558"/>
                  <a:pt x="21600" y="7679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515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210" name="Oval 25"/>
          <p:cNvGrpSpPr/>
          <p:nvPr/>
        </p:nvGrpSpPr>
        <p:grpSpPr>
          <a:xfrm>
            <a:off x="187665" y="1973762"/>
            <a:ext cx="2047176" cy="2122897"/>
            <a:chOff x="-1" y="0"/>
            <a:chExt cx="2047174" cy="2122896"/>
          </a:xfrm>
        </p:grpSpPr>
        <p:sp>
          <p:nvSpPr>
            <p:cNvPr id="208" name="Oval"/>
            <p:cNvSpPr/>
            <p:nvPr/>
          </p:nvSpPr>
          <p:spPr>
            <a:xfrm>
              <a:off x="-2" y="-1"/>
              <a:ext cx="2047176" cy="212289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09" name="Drivers"/>
            <p:cNvSpPr txBox="1"/>
            <p:nvPr/>
          </p:nvSpPr>
          <p:spPr>
            <a:xfrm>
              <a:off x="351870" y="894901"/>
              <a:ext cx="1343433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Drivers</a:t>
              </a:r>
              <a:r>
                <a:rPr>
                  <a:solidFill>
                    <a:srgbClr val="FFFFFF"/>
                  </a:solidFill>
                </a:rPr>
                <a:t> </a:t>
              </a:r>
            </a:p>
          </p:txBody>
        </p:sp>
      </p:grpSp>
      <p:grpSp>
        <p:nvGrpSpPr>
          <p:cNvPr id="213" name="Rounded Rectangle 38"/>
          <p:cNvGrpSpPr/>
          <p:nvPr/>
        </p:nvGrpSpPr>
        <p:grpSpPr>
          <a:xfrm>
            <a:off x="9028724" y="3513928"/>
            <a:ext cx="2137928" cy="2914052"/>
            <a:chOff x="0" y="0"/>
            <a:chExt cx="2137927" cy="2914051"/>
          </a:xfrm>
        </p:grpSpPr>
        <p:sp>
          <p:nvSpPr>
            <p:cNvPr id="211" name="Rounded Rectangle"/>
            <p:cNvSpPr/>
            <p:nvPr/>
          </p:nvSpPr>
          <p:spPr>
            <a:xfrm>
              <a:off x="0" y="0"/>
              <a:ext cx="2137928" cy="291405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12" name="Competition from traditional method…"/>
            <p:cNvSpPr txBox="1"/>
            <p:nvPr/>
          </p:nvSpPr>
          <p:spPr>
            <a:xfrm>
              <a:off x="156434" y="768378"/>
              <a:ext cx="1825059" cy="13772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 algn="ctr">
                <a:buSzPct val="100000"/>
                <a:buAutoNum type="arabicPeriod" startAt="1"/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Competition from traditional method 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 algn="ctr">
                <a:buSzPct val="100000"/>
                <a:buAutoNum type="arabicPeriod" startAt="1"/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Cash Based Culture </a:t>
              </a:r>
            </a:p>
          </p:txBody>
        </p:sp>
      </p:grpSp>
      <p:grpSp>
        <p:nvGrpSpPr>
          <p:cNvPr id="216" name="Rounded Rectangle 39"/>
          <p:cNvGrpSpPr/>
          <p:nvPr/>
        </p:nvGrpSpPr>
        <p:grpSpPr>
          <a:xfrm>
            <a:off x="6181947" y="3527776"/>
            <a:ext cx="2137928" cy="2914052"/>
            <a:chOff x="0" y="0"/>
            <a:chExt cx="2137927" cy="2914051"/>
          </a:xfrm>
        </p:grpSpPr>
        <p:sp>
          <p:nvSpPr>
            <p:cNvPr id="214" name="Rounded Rectangle"/>
            <p:cNvSpPr/>
            <p:nvPr/>
          </p:nvSpPr>
          <p:spPr>
            <a:xfrm>
              <a:off x="0" y="0"/>
              <a:ext cx="2137928" cy="291405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15" name="Increasing demand of non cash transaction…"/>
            <p:cNvSpPr txBox="1"/>
            <p:nvPr/>
          </p:nvSpPr>
          <p:spPr>
            <a:xfrm>
              <a:off x="156434" y="411376"/>
              <a:ext cx="1825059" cy="20912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marL="342900" indent="-342900">
                <a:buSzPct val="100000"/>
                <a:buAutoNum type="arabicPeriod" startAt="1"/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marL="342900" indent="-342900">
                <a:buSzPct val="100000"/>
                <a:buAutoNum type="arabicPeriod" startAt="1"/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Increasing demand of non cash transaction  </a:t>
              </a:r>
            </a:p>
            <a:p>
              <a:pPr marL="342900" indent="-342900">
                <a:buSzPct val="100000"/>
                <a:buAutoNum type="arabicPeriod" startAt="1"/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Allows opportunity to nor card holders</a:t>
              </a:r>
              <a:endParaRPr>
                <a:solidFill>
                  <a:srgbClr val="FFFFFF"/>
                </a:solidFill>
              </a:endParaRPr>
            </a:p>
            <a:p>
              <a:pPr marL="342900" indent="-342900">
                <a:buSzPct val="100000"/>
                <a:buAutoNum type="arabicPeriod" startAt="1"/>
                <a:defRPr sz="1600">
                  <a:latin typeface="+mj-lt"/>
                  <a:ea typeface="+mj-ea"/>
                  <a:cs typeface="+mj-cs"/>
                  <a:sym typeface="Calibri"/>
                </a:defRPr>
              </a:pPr>
              <a:r>
                <a:t>Gen Z trend  </a:t>
              </a:r>
            </a:p>
          </p:txBody>
        </p:sp>
      </p:grpSp>
      <p:grpSp>
        <p:nvGrpSpPr>
          <p:cNvPr id="219" name="Rounded Rectangle 40"/>
          <p:cNvGrpSpPr/>
          <p:nvPr/>
        </p:nvGrpSpPr>
        <p:grpSpPr>
          <a:xfrm>
            <a:off x="3219643" y="3513928"/>
            <a:ext cx="2137928" cy="2914052"/>
            <a:chOff x="0" y="0"/>
            <a:chExt cx="2137927" cy="2914051"/>
          </a:xfrm>
        </p:grpSpPr>
        <p:sp>
          <p:nvSpPr>
            <p:cNvPr id="217" name="Rounded Rectangle"/>
            <p:cNvSpPr/>
            <p:nvPr/>
          </p:nvSpPr>
          <p:spPr>
            <a:xfrm>
              <a:off x="0" y="0"/>
              <a:ext cx="2137928" cy="2914052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18" name="1.  Low Literary rate…"/>
            <p:cNvSpPr txBox="1"/>
            <p:nvPr/>
          </p:nvSpPr>
          <p:spPr>
            <a:xfrm>
              <a:off x="156434" y="209580"/>
              <a:ext cx="1825059" cy="24948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1.  Low Literary rate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2.  Digital Awareness 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3.  Trust and reliability </a:t>
              </a:r>
              <a:endParaRPr>
                <a:solidFill>
                  <a:srgbClr val="FFFFFF"/>
                </a:solidFill>
              </a:endParaRPr>
            </a:p>
            <a:p>
              <a:pPr>
                <a:defRPr sz="1700">
                  <a:latin typeface="+mj-lt"/>
                  <a:ea typeface="+mj-ea"/>
                  <a:cs typeface="+mj-cs"/>
                  <a:sym typeface="Calibri"/>
                </a:defRPr>
              </a:pPr>
              <a:r>
                <a:t>4.  Brick and Mortar habit  </a:t>
              </a:r>
            </a:p>
          </p:txBody>
        </p:sp>
      </p:grpSp>
      <p:sp>
        <p:nvSpPr>
          <p:cNvPr id="220" name="Teardrop 42"/>
          <p:cNvSpPr/>
          <p:nvPr/>
        </p:nvSpPr>
        <p:spPr>
          <a:xfrm rot="3064489">
            <a:off x="3243477" y="1994840"/>
            <a:ext cx="1992876" cy="199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3921" y="0"/>
                  <a:pt x="17042" y="479"/>
                  <a:pt x="20163" y="1437"/>
                </a:cubicBezTo>
                <a:cubicBezTo>
                  <a:pt x="21121" y="4558"/>
                  <a:pt x="21600" y="7679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515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223" name="Oval 43"/>
          <p:cNvGrpSpPr/>
          <p:nvPr/>
        </p:nvGrpSpPr>
        <p:grpSpPr>
          <a:xfrm>
            <a:off x="3219642" y="1929642"/>
            <a:ext cx="2047175" cy="2122895"/>
            <a:chOff x="-1" y="-1"/>
            <a:chExt cx="2047174" cy="2122894"/>
          </a:xfrm>
        </p:grpSpPr>
        <p:sp>
          <p:nvSpPr>
            <p:cNvPr id="221" name="Oval"/>
            <p:cNvSpPr/>
            <p:nvPr/>
          </p:nvSpPr>
          <p:spPr>
            <a:xfrm>
              <a:off x="-2" y="-2"/>
              <a:ext cx="2047176" cy="2122895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22" name="Restraints"/>
            <p:cNvSpPr txBox="1"/>
            <p:nvPr/>
          </p:nvSpPr>
          <p:spPr>
            <a:xfrm>
              <a:off x="351870" y="894900"/>
              <a:ext cx="134343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Restraints</a:t>
              </a:r>
            </a:p>
          </p:txBody>
        </p:sp>
      </p:grpSp>
      <p:sp>
        <p:nvSpPr>
          <p:cNvPr id="224" name="Teardrop 44"/>
          <p:cNvSpPr/>
          <p:nvPr/>
        </p:nvSpPr>
        <p:spPr>
          <a:xfrm rot="3064489">
            <a:off x="6262637" y="2038959"/>
            <a:ext cx="1992875" cy="1992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3921" y="0"/>
                  <a:pt x="17042" y="479"/>
                  <a:pt x="20163" y="1437"/>
                </a:cubicBezTo>
                <a:cubicBezTo>
                  <a:pt x="21121" y="4558"/>
                  <a:pt x="21600" y="7679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</a:path>
            </a:pathLst>
          </a:custGeom>
          <a:solidFill>
            <a:srgbClr val="B515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227" name="Oval 45"/>
          <p:cNvGrpSpPr/>
          <p:nvPr/>
        </p:nvGrpSpPr>
        <p:grpSpPr>
          <a:xfrm>
            <a:off x="6240328" y="1973762"/>
            <a:ext cx="2047176" cy="2122897"/>
            <a:chOff x="-1" y="0"/>
            <a:chExt cx="2047174" cy="2122896"/>
          </a:xfrm>
        </p:grpSpPr>
        <p:sp>
          <p:nvSpPr>
            <p:cNvPr id="225" name="Oval"/>
            <p:cNvSpPr/>
            <p:nvPr/>
          </p:nvSpPr>
          <p:spPr>
            <a:xfrm>
              <a:off x="-2" y="-1"/>
              <a:ext cx="2047176" cy="212289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26" name="Opportunities"/>
            <p:cNvSpPr txBox="1"/>
            <p:nvPr/>
          </p:nvSpPr>
          <p:spPr>
            <a:xfrm>
              <a:off x="351870" y="748851"/>
              <a:ext cx="1343433" cy="6251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Opportunities</a:t>
              </a:r>
            </a:p>
          </p:txBody>
        </p:sp>
      </p:grpSp>
      <p:sp>
        <p:nvSpPr>
          <p:cNvPr id="228" name="Oval 49"/>
          <p:cNvSpPr/>
          <p:nvPr/>
        </p:nvSpPr>
        <p:spPr>
          <a:xfrm>
            <a:off x="9094051" y="2009649"/>
            <a:ext cx="2047173" cy="2122894"/>
          </a:xfrm>
          <a:prstGeom prst="ellipse">
            <a:avLst/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231" name="Oval 50"/>
          <p:cNvGrpSpPr/>
          <p:nvPr/>
        </p:nvGrpSpPr>
        <p:grpSpPr>
          <a:xfrm>
            <a:off x="9028722" y="2013877"/>
            <a:ext cx="2047175" cy="2122897"/>
            <a:chOff x="-1" y="0"/>
            <a:chExt cx="2047174" cy="2122896"/>
          </a:xfrm>
        </p:grpSpPr>
        <p:sp>
          <p:nvSpPr>
            <p:cNvPr id="229" name="Oval"/>
            <p:cNvSpPr/>
            <p:nvPr/>
          </p:nvSpPr>
          <p:spPr>
            <a:xfrm>
              <a:off x="-2" y="-1"/>
              <a:ext cx="2047176" cy="2122897"/>
            </a:xfrm>
            <a:prstGeom prst="ellipse">
              <a:avLst/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30" name="Challenges"/>
            <p:cNvSpPr txBox="1"/>
            <p:nvPr/>
          </p:nvSpPr>
          <p:spPr>
            <a:xfrm>
              <a:off x="351870" y="894901"/>
              <a:ext cx="1343433" cy="3330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Challenges</a:t>
              </a:r>
            </a:p>
          </p:txBody>
        </p:sp>
      </p:grpSp>
      <p:sp>
        <p:nvSpPr>
          <p:cNvPr id="232" name="Freeform 3"/>
          <p:cNvSpPr/>
          <p:nvPr/>
        </p:nvSpPr>
        <p:spPr>
          <a:xfrm>
            <a:off x="9831127" y="2366884"/>
            <a:ext cx="442368" cy="49326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8" tIns="45718" rIns="45718" bIns="45718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pic>
        <p:nvPicPr>
          <p:cNvPr id="233" name="Picture 53" descr="Picture 53"/>
          <p:cNvPicPr>
            <a:picLocks noChangeAspect="1"/>
          </p:cNvPicPr>
          <p:nvPr/>
        </p:nvPicPr>
        <p:blipFill>
          <a:blip r:embed="rId3">
            <a:extLst/>
          </a:blip>
          <a:srcRect l="10095" t="410" r="18054" b="3176"/>
          <a:stretch>
            <a:fillRect/>
          </a:stretch>
        </p:blipFill>
        <p:spPr>
          <a:xfrm>
            <a:off x="6957258" y="2184049"/>
            <a:ext cx="613320" cy="6133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icture 54" descr="Picture 5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5138" y="2334011"/>
            <a:ext cx="652233" cy="5535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icture 55" descr="Picture 55"/>
          <p:cNvPicPr>
            <a:picLocks noChangeAspect="1"/>
          </p:cNvPicPr>
          <p:nvPr/>
        </p:nvPicPr>
        <p:blipFill>
          <a:blip r:embed="rId5">
            <a:extLst/>
          </a:blip>
          <a:srcRect l="6885" t="0" r="0" b="0"/>
          <a:stretch>
            <a:fillRect/>
          </a:stretch>
        </p:blipFill>
        <p:spPr>
          <a:xfrm>
            <a:off x="4000029" y="2218782"/>
            <a:ext cx="577157" cy="666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In a nutshell  </a:t>
            </a:r>
          </a:p>
        </p:txBody>
      </p:sp>
      <p:sp>
        <p:nvSpPr>
          <p:cNvPr id="238" name="Rounded Rectangle 2"/>
          <p:cNvSpPr/>
          <p:nvPr/>
        </p:nvSpPr>
        <p:spPr>
          <a:xfrm>
            <a:off x="112889" y="3064933"/>
            <a:ext cx="3601157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39" name="Rounded Rectangle 3"/>
          <p:cNvSpPr/>
          <p:nvPr/>
        </p:nvSpPr>
        <p:spPr>
          <a:xfrm>
            <a:off x="4191000" y="3064933"/>
            <a:ext cx="3601157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40" name="Rounded Rectangle 4"/>
          <p:cNvSpPr/>
          <p:nvPr/>
        </p:nvSpPr>
        <p:spPr>
          <a:xfrm>
            <a:off x="8269109" y="3064933"/>
            <a:ext cx="3601159" cy="129822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prstDash val="dash"/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41" name="Rounded Rectangle 5"/>
          <p:cNvSpPr/>
          <p:nvPr/>
        </p:nvSpPr>
        <p:spPr>
          <a:xfrm>
            <a:off x="790222" y="3064933"/>
            <a:ext cx="2923826" cy="1298225"/>
          </a:xfrm>
          <a:prstGeom prst="roundRect">
            <a:avLst>
              <a:gd name="adj" fmla="val 16667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sz="1700"/>
              <a:t>Widely accepted gift card has more utility</a:t>
            </a:r>
            <a:endParaRPr sz="1700"/>
          </a:p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rPr sz="1700"/>
              <a:t>People want to buy gift card to enjoy reward/incentives </a:t>
            </a:r>
          </a:p>
        </p:txBody>
      </p:sp>
      <p:sp>
        <p:nvSpPr>
          <p:cNvPr id="242" name="Rounded Rectangle 6"/>
          <p:cNvSpPr/>
          <p:nvPr/>
        </p:nvSpPr>
        <p:spPr>
          <a:xfrm>
            <a:off x="4868333" y="3064933"/>
            <a:ext cx="2923826" cy="1298225"/>
          </a:xfrm>
          <a:prstGeom prst="roundRect">
            <a:avLst>
              <a:gd name="adj" fmla="val 16667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Low literacy and lack of awareness are major barrier of gift card </a:t>
            </a:r>
          </a:p>
        </p:txBody>
      </p:sp>
      <p:sp>
        <p:nvSpPr>
          <p:cNvPr id="243" name="Rounded Rectangle 7"/>
          <p:cNvSpPr/>
          <p:nvPr/>
        </p:nvSpPr>
        <p:spPr>
          <a:xfrm>
            <a:off x="8946443" y="3064933"/>
            <a:ext cx="2923826" cy="1298225"/>
          </a:xfrm>
          <a:prstGeom prst="roundRect">
            <a:avLst>
              <a:gd name="adj" fmla="val 16667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 algn="ctr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Gift cards are Gen Z trends</a:t>
            </a:r>
          </a:p>
          <a:p>
            <a:pPr algn="ctr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 &amp; </a:t>
            </a:r>
          </a:p>
          <a:p>
            <a:pPr algn="ctr">
              <a:defRPr sz="17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  <a:r>
              <a:t>tech adoption of this segment  high</a:t>
            </a:r>
          </a:p>
        </p:txBody>
      </p:sp>
      <p:sp>
        <p:nvSpPr>
          <p:cNvPr id="244" name="Right Arrow 8"/>
          <p:cNvSpPr/>
          <p:nvPr/>
        </p:nvSpPr>
        <p:spPr>
          <a:xfrm>
            <a:off x="3737710" y="3555999"/>
            <a:ext cx="426996" cy="3160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45" name="Right Arrow 8"/>
          <p:cNvSpPr/>
          <p:nvPr/>
        </p:nvSpPr>
        <p:spPr>
          <a:xfrm>
            <a:off x="7815820" y="3555999"/>
            <a:ext cx="426996" cy="31609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248" name="Rounded Rectangle 22"/>
          <p:cNvGrpSpPr/>
          <p:nvPr/>
        </p:nvGrpSpPr>
        <p:grpSpPr>
          <a:xfrm>
            <a:off x="3156653" y="5959884"/>
            <a:ext cx="5590567" cy="424890"/>
            <a:chOff x="0" y="0"/>
            <a:chExt cx="5590566" cy="424888"/>
          </a:xfrm>
        </p:grpSpPr>
        <p:sp>
          <p:nvSpPr>
            <p:cNvPr id="246" name="Rounded Rectangle"/>
            <p:cNvSpPr/>
            <p:nvPr/>
          </p:nvSpPr>
          <p:spPr>
            <a:xfrm>
              <a:off x="0" y="-1"/>
              <a:ext cx="5590567" cy="424889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47" name="Most Popular Type: Retail Gift card"/>
            <p:cNvSpPr txBox="1"/>
            <p:nvPr/>
          </p:nvSpPr>
          <p:spPr>
            <a:xfrm>
              <a:off x="58780" y="45898"/>
              <a:ext cx="5499970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Acceptance of Digital Gift card will be higher    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Situation Analysis </a:t>
            </a:r>
          </a:p>
        </p:txBody>
      </p:sp>
      <p:grpSp>
        <p:nvGrpSpPr>
          <p:cNvPr id="253" name="Google Shape;653;p32"/>
          <p:cNvGrpSpPr/>
          <p:nvPr/>
        </p:nvGrpSpPr>
        <p:grpSpPr>
          <a:xfrm>
            <a:off x="0" y="6556301"/>
            <a:ext cx="12192000" cy="335570"/>
            <a:chOff x="0" y="-1"/>
            <a:chExt cx="12192000" cy="335569"/>
          </a:xfrm>
        </p:grpSpPr>
        <p:sp>
          <p:nvSpPr>
            <p:cNvPr id="251" name="Rectangle"/>
            <p:cNvSpPr/>
            <p:nvPr/>
          </p:nvSpPr>
          <p:spPr>
            <a:xfrm>
              <a:off x="0" y="-2"/>
              <a:ext cx="12192000" cy="335570"/>
            </a:xfrm>
            <a:prstGeom prst="roundRect">
              <a:avLst>
                <a:gd name="adj" fmla="val 0"/>
              </a:avLst>
            </a:prstGeom>
            <a:solidFill>
              <a:srgbClr val="B8135B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52" name="Available Organizations in Bangladesh"/>
            <p:cNvSpPr txBox="1"/>
            <p:nvPr/>
          </p:nvSpPr>
          <p:spPr>
            <a:xfrm>
              <a:off x="45723" y="17505"/>
              <a:ext cx="12100553" cy="300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699" tIns="45699" rIns="45699" bIns="45699" numCol="1" anchor="ctr">
              <a:spAutoFit/>
            </a:bodyPr>
            <a:lstStyle>
              <a:lvl1pPr>
                <a:defRPr sz="16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Available Organisations in Bangladesh </a:t>
              </a:r>
            </a:p>
          </p:txBody>
        </p:sp>
      </p:grpSp>
      <p:sp>
        <p:nvSpPr>
          <p:cNvPr id="254" name="Rounded Rectangle 2"/>
          <p:cNvSpPr/>
          <p:nvPr/>
        </p:nvSpPr>
        <p:spPr>
          <a:xfrm>
            <a:off x="397812" y="2985453"/>
            <a:ext cx="2704478" cy="1422403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55" name="Rounded Rectangle 7"/>
          <p:cNvSpPr/>
          <p:nvPr/>
        </p:nvSpPr>
        <p:spPr>
          <a:xfrm>
            <a:off x="5516741" y="3652720"/>
            <a:ext cx="3046752" cy="47232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pSp>
        <p:nvGrpSpPr>
          <p:cNvPr id="258" name="Rounded Rectangle 8"/>
          <p:cNvGrpSpPr/>
          <p:nvPr/>
        </p:nvGrpSpPr>
        <p:grpSpPr>
          <a:xfrm>
            <a:off x="7845533" y="1639904"/>
            <a:ext cx="3046757" cy="4497958"/>
            <a:chOff x="-1" y="0"/>
            <a:chExt cx="3046756" cy="4497956"/>
          </a:xfrm>
        </p:grpSpPr>
        <p:sp>
          <p:nvSpPr>
            <p:cNvPr id="256" name="Rounded Rectangle"/>
            <p:cNvSpPr/>
            <p:nvPr/>
          </p:nvSpPr>
          <p:spPr>
            <a:xfrm>
              <a:off x="-2" y="-1"/>
              <a:ext cx="3046758" cy="4497957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57" name="Fashion &amp; Lifestyle brands…"/>
            <p:cNvSpPr txBox="1"/>
            <p:nvPr/>
          </p:nvSpPr>
          <p:spPr>
            <a:xfrm>
              <a:off x="200798" y="463183"/>
              <a:ext cx="2645157" cy="35715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Fashion &amp; Lifestyle brands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1. BATA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2. Apex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3.Aarong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4.Infinity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5.Sailor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6.Artisan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7.TOP10 Mart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8</a:t>
              </a:r>
              <a:r>
                <a:t>. Men’s World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9</a:t>
              </a:r>
              <a:r>
                <a:t>. Gentle Park </a:t>
              </a:r>
            </a:p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  <a:r>
                <a:t> </a:t>
              </a:r>
            </a:p>
          </p:txBody>
        </p:sp>
      </p:grpSp>
      <p:grpSp>
        <p:nvGrpSpPr>
          <p:cNvPr id="261" name="Rounded Rectangle 9"/>
          <p:cNvGrpSpPr/>
          <p:nvPr/>
        </p:nvGrpSpPr>
        <p:grpSpPr>
          <a:xfrm>
            <a:off x="3919987" y="1639905"/>
            <a:ext cx="3012889" cy="4513201"/>
            <a:chOff x="0" y="-1"/>
            <a:chExt cx="3012888" cy="4513199"/>
          </a:xfrm>
        </p:grpSpPr>
        <p:sp>
          <p:nvSpPr>
            <p:cNvPr id="259" name="Rounded Rectangle"/>
            <p:cNvSpPr/>
            <p:nvPr/>
          </p:nvSpPr>
          <p:spPr>
            <a:xfrm>
              <a:off x="-1" y="-2"/>
              <a:ext cx="3012890" cy="4513201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60" name="Financial Institutions…"/>
            <p:cNvSpPr txBox="1"/>
            <p:nvPr/>
          </p:nvSpPr>
          <p:spPr>
            <a:xfrm>
              <a:off x="199146" y="769256"/>
              <a:ext cx="2614595" cy="297468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Financial Institutions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1.MTB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2.DBBL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3.EXIM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4.SIB PLC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5.City Bank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  <a:r>
                <a:t>6.Dhaka Bank </a:t>
              </a: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</p:grpSp>
      <p:grpSp>
        <p:nvGrpSpPr>
          <p:cNvPr id="264" name="Rounded Rectangle 10"/>
          <p:cNvGrpSpPr/>
          <p:nvPr/>
        </p:nvGrpSpPr>
        <p:grpSpPr>
          <a:xfrm>
            <a:off x="295901" y="3329096"/>
            <a:ext cx="2908302" cy="735115"/>
            <a:chOff x="0" y="-1"/>
            <a:chExt cx="2908301" cy="735114"/>
          </a:xfrm>
        </p:grpSpPr>
        <p:sp>
          <p:nvSpPr>
            <p:cNvPr id="262" name="Rounded Rectangle"/>
            <p:cNvSpPr/>
            <p:nvPr/>
          </p:nvSpPr>
          <p:spPr>
            <a:xfrm>
              <a:off x="0" y="-2"/>
              <a:ext cx="2908302" cy="735116"/>
            </a:xfrm>
            <a:prstGeom prst="roundRect">
              <a:avLst>
                <a:gd name="adj" fmla="val 16667"/>
              </a:avLst>
            </a:prstGeom>
            <a:solidFill>
              <a:srgbClr val="B5155B"/>
            </a:solidFill>
            <a:ln w="12700" cap="flat">
              <a:solidFill>
                <a:srgbClr val="B5155B"/>
              </a:solidFill>
              <a:prstDash val="solid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63" name="Financial Institutions &amp; NPS organizations"/>
            <p:cNvSpPr txBox="1"/>
            <p:nvPr/>
          </p:nvSpPr>
          <p:spPr>
            <a:xfrm>
              <a:off x="87955" y="54960"/>
              <a:ext cx="2732392" cy="625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Financial Institutions &amp; NPS organisations </a:t>
              </a:r>
            </a:p>
          </p:txBody>
        </p:sp>
      </p:grpSp>
      <p:sp>
        <p:nvSpPr>
          <p:cNvPr id="265" name="Rounded Rectangle 11"/>
          <p:cNvSpPr/>
          <p:nvPr/>
        </p:nvSpPr>
        <p:spPr>
          <a:xfrm>
            <a:off x="6841814" y="3770672"/>
            <a:ext cx="1094783" cy="251670"/>
          </a:xfrm>
          <a:prstGeom prst="roundRect">
            <a:avLst>
              <a:gd name="adj" fmla="val 16667"/>
            </a:avLst>
          </a:prstGeom>
          <a:solidFill>
            <a:srgbClr val="B5155B"/>
          </a:solidFill>
          <a:ln w="12700">
            <a:solidFill>
              <a:srgbClr val="B5155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6" name="Flowchart: Off-page Connector 13"/>
          <p:cNvSpPr/>
          <p:nvPr/>
        </p:nvSpPr>
        <p:spPr>
          <a:xfrm rot="16200000">
            <a:off x="3938684" y="2351681"/>
            <a:ext cx="198424" cy="41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67" name="Flowchart: Off-page Connector 14"/>
          <p:cNvSpPr/>
          <p:nvPr/>
        </p:nvSpPr>
        <p:spPr>
          <a:xfrm rot="16200000">
            <a:off x="7854622" y="2032673"/>
            <a:ext cx="198424" cy="4192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17280"/>
                </a:lnTo>
                <a:lnTo>
                  <a:pt x="10800" y="21600"/>
                </a:lnTo>
                <a:lnTo>
                  <a:pt x="0" y="1728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/>
          <p:nvPr>
            <p:ph type="title"/>
          </p:nvPr>
        </p:nvSpPr>
        <p:spPr>
          <a:xfrm>
            <a:off x="0" y="9429"/>
            <a:ext cx="12192000" cy="838201"/>
          </a:xfrm>
          <a:prstGeom prst="rect">
            <a:avLst/>
          </a:prstGeom>
        </p:spPr>
        <p:txBody>
          <a:bodyPr/>
          <a:lstStyle/>
          <a:p>
            <a:pPr/>
            <a:r>
              <a:t>   Infinity (Richman)  </a:t>
            </a:r>
          </a:p>
        </p:txBody>
      </p:sp>
      <p:sp>
        <p:nvSpPr>
          <p:cNvPr id="270" name="Google Shape;653;p32"/>
          <p:cNvSpPr/>
          <p:nvPr/>
        </p:nvSpPr>
        <p:spPr>
          <a:xfrm>
            <a:off x="0" y="6522435"/>
            <a:ext cx="12192000" cy="335567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sp>
        <p:nvSpPr>
          <p:cNvPr id="271" name="Google Shape;653;p32"/>
          <p:cNvSpPr/>
          <p:nvPr/>
        </p:nvSpPr>
        <p:spPr>
          <a:xfrm rot="5400000">
            <a:off x="-1973364" y="2729717"/>
            <a:ext cx="5933862" cy="1987139"/>
          </a:xfrm>
          <a:prstGeom prst="roundRect">
            <a:avLst>
              <a:gd name="adj" fmla="val 0"/>
            </a:avLst>
          </a:prstGeom>
          <a:solidFill>
            <a:srgbClr val="B8135B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 sz="1600">
                <a:solidFill>
                  <a:srgbClr val="FFFFFF"/>
                </a:solidFill>
                <a:latin typeface="+mj-lt"/>
                <a:ea typeface="+mj-ea"/>
                <a:cs typeface="+mj-cs"/>
                <a:sym typeface="Calibri"/>
              </a:defRPr>
            </a:pPr>
          </a:p>
        </p:txBody>
      </p:sp>
      <p:graphicFrame>
        <p:nvGraphicFramePr>
          <p:cNvPr id="272" name="Table 6"/>
          <p:cNvGraphicFramePr/>
          <p:nvPr/>
        </p:nvGraphicFramePr>
        <p:xfrm>
          <a:off x="5465114" y="2574962"/>
          <a:ext cx="6545038" cy="269204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490750"/>
                <a:gridCol w="4054287"/>
              </a:tblGrid>
              <a:tr h="53840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Suitable Denomination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TK 500 TK 1000 TK 2000 TK5000 TK 1000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3840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Validity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6 Months from the day of purchase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3840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Transaction Case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 Time Purchase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  <a:tr h="53840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Usage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 All Outlets &amp; all products </a:t>
                      </a:r>
                    </a:p>
                  </a:txBody>
                  <a:tcPr marL="45720" marR="45720" marT="45720" marB="45720" anchor="t" anchorCtr="0" horzOverflow="overflow"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grpSp>
        <p:nvGrpSpPr>
          <p:cNvPr id="275" name="Rounded Rectangle 7"/>
          <p:cNvGrpSpPr/>
          <p:nvPr/>
        </p:nvGrpSpPr>
        <p:grpSpPr>
          <a:xfrm>
            <a:off x="7380109" y="1267657"/>
            <a:ext cx="1718740" cy="406405"/>
            <a:chOff x="0" y="0"/>
            <a:chExt cx="1718738" cy="406403"/>
          </a:xfrm>
        </p:grpSpPr>
        <p:sp>
          <p:nvSpPr>
            <p:cNvPr id="273" name="Rounded Rectangle"/>
            <p:cNvSpPr/>
            <p:nvPr/>
          </p:nvSpPr>
          <p:spPr>
            <a:xfrm>
              <a:off x="0" y="0"/>
              <a:ext cx="1718739" cy="40640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2700" cap="flat">
              <a:solidFill>
                <a:srgbClr val="B5155B"/>
              </a:solidFill>
              <a:prstDash val="dash"/>
              <a:miter lim="8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latin typeface="+mj-lt"/>
                  <a:ea typeface="+mj-ea"/>
                  <a:cs typeface="+mj-cs"/>
                  <a:sym typeface="Calibri"/>
                </a:defRPr>
              </a:pPr>
            </a:p>
          </p:txBody>
        </p:sp>
        <p:sp>
          <p:nvSpPr>
            <p:cNvPr id="274" name="Modality"/>
            <p:cNvSpPr txBox="1"/>
            <p:nvPr/>
          </p:nvSpPr>
          <p:spPr>
            <a:xfrm>
              <a:off x="71908" y="36656"/>
              <a:ext cx="1574922" cy="3330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>
                  <a:latin typeface="+mj-lt"/>
                  <a:ea typeface="+mj-ea"/>
                  <a:cs typeface="+mj-cs"/>
                  <a:sym typeface="Calibri"/>
                </a:defRPr>
              </a:lvl1pPr>
            </a:lstStyle>
            <a:p>
              <a:pPr/>
              <a:r>
                <a:t>Modality </a:t>
              </a:r>
            </a:p>
          </p:txBody>
        </p:sp>
      </p:grpSp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rcRect l="1310" t="21238" r="671" b="24041"/>
          <a:stretch>
            <a:fillRect/>
          </a:stretch>
        </p:blipFill>
        <p:spPr>
          <a:xfrm>
            <a:off x="2035478" y="3093247"/>
            <a:ext cx="2344375" cy="15705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rcRect l="3233" t="23907" r="3232" b="24308"/>
          <a:stretch>
            <a:fillRect/>
          </a:stretch>
        </p:blipFill>
        <p:spPr>
          <a:xfrm>
            <a:off x="2060169" y="4120443"/>
            <a:ext cx="2294989" cy="1502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Picture 10" descr="Picture 10"/>
          <p:cNvPicPr>
            <a:picLocks noChangeAspect="1"/>
          </p:cNvPicPr>
          <p:nvPr/>
        </p:nvPicPr>
        <p:blipFill>
          <a:blip r:embed="rId4">
            <a:extLst/>
          </a:blip>
          <a:srcRect l="3234" t="23373" r="2271" b="34396"/>
          <a:stretch>
            <a:fillRect/>
          </a:stretch>
        </p:blipFill>
        <p:spPr>
          <a:xfrm>
            <a:off x="2043701" y="5256124"/>
            <a:ext cx="2351842" cy="1251117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14" descr="Picture 14"/>
          <p:cNvPicPr>
            <a:picLocks noChangeAspect="1"/>
          </p:cNvPicPr>
          <p:nvPr/>
        </p:nvPicPr>
        <p:blipFill>
          <a:blip r:embed="rId5">
            <a:extLst/>
          </a:blip>
          <a:srcRect l="188" t="20641" r="1330" b="24196"/>
          <a:stretch>
            <a:fillRect/>
          </a:stretch>
        </p:blipFill>
        <p:spPr>
          <a:xfrm>
            <a:off x="2034227" y="1829437"/>
            <a:ext cx="2332891" cy="1568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icture 15" descr="Picture 15"/>
          <p:cNvPicPr>
            <a:picLocks noChangeAspect="1"/>
          </p:cNvPicPr>
          <p:nvPr/>
        </p:nvPicPr>
        <p:blipFill>
          <a:blip r:embed="rId6">
            <a:extLst/>
          </a:blip>
          <a:srcRect l="1138" t="21343" r="1397" b="24880"/>
          <a:stretch>
            <a:fillRect/>
          </a:stretch>
        </p:blipFill>
        <p:spPr>
          <a:xfrm>
            <a:off x="2039067" y="916615"/>
            <a:ext cx="2332892" cy="1544644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Rounded Rectangle 8"/>
          <p:cNvSpPr/>
          <p:nvPr/>
        </p:nvSpPr>
        <p:spPr>
          <a:xfrm>
            <a:off x="6347" y="2503815"/>
            <a:ext cx="1974439" cy="2438942"/>
          </a:xfrm>
          <a:prstGeom prst="roundRect">
            <a:avLst>
              <a:gd name="adj" fmla="val 10959"/>
            </a:avLst>
          </a:prstGeom>
          <a:solidFill>
            <a:srgbClr val="FFFFFF"/>
          </a:solidFill>
          <a:ln w="12700">
            <a:solidFill>
              <a:srgbClr val="B5155B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>
            <a:lvl1pPr algn="ctr">
              <a:defRPr sz="17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/>
            <a:r>
              <a:t>Infinity promotes the uniqueness in each customers that’s why they encourage gifting cards to beloved one to enable their respective choice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